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7" r:id="rId4"/>
    <p:sldId id="258" r:id="rId5"/>
    <p:sldId id="280" r:id="rId6"/>
    <p:sldId id="279" r:id="rId7"/>
    <p:sldId id="282" r:id="rId8"/>
    <p:sldId id="281" r:id="rId9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1"/>
    </p:embeddedFont>
    <p:embeddedFont>
      <p:font typeface="맑은 고딕" panose="020B0503020000020004" pitchFamily="50" charset="-127"/>
      <p:regular r:id="rId12"/>
      <p:bold r:id="rId13"/>
    </p:embeddedFont>
    <p:embeddedFont>
      <p:font typeface="나눔바른고딕" panose="020B0600000101010101" charset="-127"/>
      <p:regular r:id="rId14"/>
      <p:bold r:id="rId15"/>
    </p:embeddedFont>
    <p:embeddedFont>
      <p:font typeface="나눔고딕" panose="020D0604000000000000" pitchFamily="50" charset="-127"/>
      <p:regular r:id="rId16"/>
      <p:bold r:id="rId1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82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35">
          <p15:clr>
            <a:srgbClr val="A4A3A4"/>
          </p15:clr>
        </p15:guide>
        <p15:guide id="5" orient="horz">
          <p15:clr>
            <a:srgbClr val="A4A3A4"/>
          </p15:clr>
        </p15:guide>
        <p15:guide id="6" pos="262">
          <p15:clr>
            <a:srgbClr val="A4A3A4"/>
          </p15:clr>
        </p15:guide>
        <p15:guide id="7" pos="59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>
        <p:scale>
          <a:sx n="80" d="100"/>
          <a:sy n="80" d="100"/>
        </p:scale>
        <p:origin x="-114" y="-78"/>
      </p:cViewPr>
      <p:guideLst>
        <p:guide orient="horz" pos="482"/>
        <p:guide orient="horz" pos="3689"/>
        <p:guide orient="horz" pos="917"/>
        <p:guide orient="horz" pos="944"/>
        <p:guide orient="horz"/>
        <p:guide pos="577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804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086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13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1359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/>
          <p:cNvSpPr/>
          <p:nvPr userDrawn="1"/>
        </p:nvSpPr>
        <p:spPr>
          <a:xfrm>
            <a:off x="-25864" y="-214338"/>
            <a:ext cx="14504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spc="-8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7000" spc="-800" baseline="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1124528" y="404813"/>
            <a:ext cx="4836584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999117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950800" y="620671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63998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749507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1564456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2018-01-19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emf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5.png"/><Relationship Id="rId7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5.xml"/><Relationship Id="rId10" Type="http://schemas.openxmlformats.org/officeDocument/2006/relationships/image" Target="../media/image15.png"/><Relationship Id="rId4" Type="http://schemas.openxmlformats.org/officeDocument/2006/relationships/slide" Target="slide3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73502" y="3143248"/>
            <a:ext cx="17513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2685256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2241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평면도형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48~49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0" name="타원 69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3" name="타원 72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97326" y="2852397"/>
            <a:ext cx="5072098" cy="12246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kumimoji="0" lang="ko-KR" altLang="en-US" sz="36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놀이터를 만들어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18827" y="2046715"/>
            <a:ext cx="5223891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놀이터를 만들어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보아요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. 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모서리가 둥근 직사각형 41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모서리가 둥근 직사각형 4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04636" y="454094"/>
            <a:ext cx="504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2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spc="-2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6536" y="5055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24608" y="548680"/>
            <a:ext cx="103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741314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43035" y="2805374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모서리가 둥근 직사각형 49"/>
          <p:cNvSpPr/>
          <p:nvPr/>
        </p:nvSpPr>
        <p:spPr>
          <a:xfrm>
            <a:off x="920063" y="4028809"/>
            <a:ext cx="8064211" cy="1820156"/>
          </a:xfrm>
          <a:prstGeom prst="roundRect">
            <a:avLst>
              <a:gd name="adj" fmla="val 788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6576" y="404664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 </a:t>
            </a:r>
            <a:r>
              <a:rPr lang="ko-KR" altLang="en-US" sz="22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모둠의</a:t>
            </a:r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놀이터 만들기 계획 세우기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01492" y="1966332"/>
            <a:ext cx="7960357" cy="769441"/>
            <a:chOff x="434331" y="3640094"/>
            <a:chExt cx="7960357" cy="769441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67209" y="3640094"/>
              <a:ext cx="7827479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우리 학교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운동장의 놀이터에 어떤 놀이 기구가 있는지 조사해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378610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>
          <a:xfrm>
            <a:off x="916426" y="2818898"/>
            <a:ext cx="8067848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71563" y="2837454"/>
            <a:ext cx="688175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늑목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미끄럼틀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장벽넘기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철봉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등이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95426" y="3476590"/>
            <a:ext cx="7837879" cy="430887"/>
            <a:chOff x="434331" y="4486327"/>
            <a:chExt cx="7837879" cy="430887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590359" y="4486327"/>
              <a:ext cx="768185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조사한 놀이 기구에서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평면도형을 찾고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그 특징을 말해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34331" y="465638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232" y="283157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그룹 31"/>
          <p:cNvGrpSpPr/>
          <p:nvPr/>
        </p:nvGrpSpPr>
        <p:grpSpPr>
          <a:xfrm>
            <a:off x="915447" y="1373932"/>
            <a:ext cx="6085532" cy="430887"/>
            <a:chOff x="2038560" y="1484784"/>
            <a:chExt cx="6085532" cy="430887"/>
          </a:xfrm>
        </p:grpSpPr>
        <p:sp>
          <p:nvSpPr>
            <p:cNvPr id="33" name="TextBox 19"/>
            <p:cNvSpPr txBox="1">
              <a:spLocks noChangeArrowheads="1"/>
            </p:cNvSpPr>
            <p:nvPr/>
          </p:nvSpPr>
          <p:spPr bwMode="auto">
            <a:xfrm>
              <a:off x="2279222" y="1484784"/>
              <a:ext cx="584487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모둠의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놀이터 만들기 계획을 세워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2038560" y="1597732"/>
              <a:ext cx="219266" cy="218283"/>
              <a:chOff x="-572047" y="4429132"/>
              <a:chExt cx="291025" cy="289721"/>
            </a:xfrm>
          </p:grpSpPr>
          <p:sp>
            <p:nvSpPr>
              <p:cNvPr id="4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2" name="TextBox 51"/>
          <p:cNvSpPr txBox="1"/>
          <p:nvPr/>
        </p:nvSpPr>
        <p:spPr>
          <a:xfrm>
            <a:off x="971563" y="4046335"/>
            <a:ext cx="799028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err="1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늑목에는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직사각형이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미끄럼틀에는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곧은 선과 굽은 선이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미끄럼틀에는 선분이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장벽 넘기에는 각이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철봉에는 직각이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4050" y="47301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741314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8" grpId="0" animBg="1"/>
      <p:bldP spid="4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787039" y="1694990"/>
            <a:ext cx="6284422" cy="5085819"/>
            <a:chOff x="1017738" y="1694990"/>
            <a:chExt cx="6284422" cy="5085819"/>
          </a:xfrm>
        </p:grpSpPr>
        <p:pic>
          <p:nvPicPr>
            <p:cNvPr id="4" name="그림 3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8" t="5900" r="15073" b="65264"/>
            <a:stretch/>
          </p:blipFill>
          <p:spPr>
            <a:xfrm>
              <a:off x="1017738" y="1694990"/>
              <a:ext cx="6284422" cy="3114515"/>
            </a:xfrm>
            <a:prstGeom prst="rect">
              <a:avLst/>
            </a:prstGeom>
          </p:spPr>
        </p:pic>
        <p:pic>
          <p:nvPicPr>
            <p:cNvPr id="32" name="그림 31"/>
            <p:cNvPicPr preferRelativeResize="0"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8" t="32303" r="15073" b="45431"/>
            <a:stretch/>
          </p:blipFill>
          <p:spPr>
            <a:xfrm>
              <a:off x="1017738" y="4375902"/>
              <a:ext cx="6284422" cy="2404907"/>
            </a:xfrm>
            <a:prstGeom prst="rect">
              <a:avLst/>
            </a:prstGeom>
          </p:spPr>
        </p:pic>
        <p:pic>
          <p:nvPicPr>
            <p:cNvPr id="5" name="그림 4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0" t="9933" r="13483" b="62716"/>
            <a:stretch/>
          </p:blipFill>
          <p:spPr>
            <a:xfrm>
              <a:off x="1053362" y="2369251"/>
              <a:ext cx="6026003" cy="3012027"/>
            </a:xfrm>
            <a:prstGeom prst="rect">
              <a:avLst/>
            </a:prstGeom>
          </p:spPr>
        </p:pic>
        <p:pic>
          <p:nvPicPr>
            <p:cNvPr id="38" name="그림 37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7" t="74870" r="77393" b="18169"/>
            <a:stretch/>
          </p:blipFill>
          <p:spPr>
            <a:xfrm>
              <a:off x="1454652" y="5491557"/>
              <a:ext cx="1446812" cy="748225"/>
            </a:xfrm>
            <a:prstGeom prst="rect">
              <a:avLst/>
            </a:prstGeom>
          </p:spPr>
        </p:pic>
        <p:pic>
          <p:nvPicPr>
            <p:cNvPr id="42" name="그림 41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80" t="6288" r="47123" b="90067"/>
            <a:stretch/>
          </p:blipFill>
          <p:spPr>
            <a:xfrm>
              <a:off x="1053363" y="2089195"/>
              <a:ext cx="3075938" cy="392749"/>
            </a:xfrm>
            <a:prstGeom prst="rect">
              <a:avLst/>
            </a:prstGeom>
          </p:spPr>
        </p:pic>
        <p:pic>
          <p:nvPicPr>
            <p:cNvPr id="8" name="그림 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12" t="71169" r="27983" b="15571"/>
            <a:stretch/>
          </p:blipFill>
          <p:spPr>
            <a:xfrm>
              <a:off x="2822448" y="5100182"/>
              <a:ext cx="4213604" cy="142770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36576" y="404664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 </a:t>
            </a:r>
            <a:r>
              <a:rPr lang="ko-KR" altLang="en-US" sz="22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모둠의</a:t>
            </a:r>
            <a:r>
              <a:rPr lang="ko-KR" altLang="en-US" sz="22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놀이터 만들기 계획 세우기</a:t>
            </a:r>
            <a:endParaRPr lang="ko-KR" altLang="en-US" sz="22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17738" y="1406604"/>
            <a:ext cx="7962750" cy="430887"/>
            <a:chOff x="434331" y="3639194"/>
            <a:chExt cx="7962750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67210" y="3639194"/>
              <a:ext cx="782987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2200" b="1" spc="-100" dirty="0" err="1" smtClean="0">
                  <a:latin typeface="나눔고딕" pitchFamily="50" charset="-127"/>
                  <a:ea typeface="나눔고딕" pitchFamily="50" charset="-127"/>
                </a:rPr>
                <a:t>모둠의</a:t>
              </a:r>
              <a:r>
                <a:rPr lang="ko-KR" altLang="en-US" sz="2200" b="1" spc="-100" dirty="0" smtClean="0">
                  <a:latin typeface="나눔고딕" pitchFamily="50" charset="-127"/>
                  <a:ea typeface="나눔고딕" pitchFamily="50" charset="-127"/>
                </a:rPr>
                <a:t> 놀이터에 만들고 싶은 놀이 기구를 간단하게 그려 보세요</a:t>
              </a:r>
              <a:r>
                <a:rPr lang="en-US" altLang="ko-KR" sz="2200" b="1" spc="-10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378610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" name="그림 28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10" name="그룹 9"/>
          <p:cNvGrpSpPr/>
          <p:nvPr/>
        </p:nvGrpSpPr>
        <p:grpSpPr>
          <a:xfrm>
            <a:off x="2118919" y="3531669"/>
            <a:ext cx="5657762" cy="2913094"/>
            <a:chOff x="1421603" y="3531669"/>
            <a:chExt cx="5657762" cy="2913094"/>
          </a:xfrm>
        </p:grpSpPr>
        <p:sp>
          <p:nvSpPr>
            <p:cNvPr id="40" name="TextBox 39"/>
            <p:cNvSpPr txBox="1"/>
            <p:nvPr/>
          </p:nvSpPr>
          <p:spPr>
            <a:xfrm>
              <a:off x="1421603" y="3531669"/>
              <a:ext cx="5657762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늑목</a:t>
              </a:r>
              <a:r>
                <a:rPr lang="ko-KR" altLang="en-US" sz="2200" b="1" spc="-38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직사각형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네 각이 모두 직각인 사각형 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57265" y="5240488"/>
              <a:ext cx="619731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예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45" name="그림 44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96" t="72237" r="6508" b="19381"/>
            <a:stretch/>
          </p:blipFill>
          <p:spPr>
            <a:xfrm>
              <a:off x="5376018" y="5205428"/>
              <a:ext cx="1286786" cy="855948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545433" y="6013876"/>
              <a:ext cx="987937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2200" b="1" spc="-150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2200" b="1" dirty="0" err="1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늑목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31" name="그림 30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06241" y="38515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타원 53">
            <a:hlinkClick r:id="rId11" action="ppaction://hlinksldjump"/>
          </p:cNvPr>
          <p:cNvSpPr/>
          <p:nvPr/>
        </p:nvSpPr>
        <p:spPr>
          <a:xfrm>
            <a:off x="741314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634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06146" y="3189993"/>
            <a:ext cx="8166560" cy="430887"/>
            <a:chOff x="434331" y="2305750"/>
            <a:chExt cx="8166560" cy="430887"/>
          </a:xfrm>
        </p:grpSpPr>
        <p:sp>
          <p:nvSpPr>
            <p:cNvPr id="61" name="TextBox 19"/>
            <p:cNvSpPr txBox="1">
              <a:spLocks noChangeArrowheads="1"/>
            </p:cNvSpPr>
            <p:nvPr/>
          </p:nvSpPr>
          <p:spPr bwMode="auto">
            <a:xfrm>
              <a:off x="564702" y="2305750"/>
              <a:ext cx="803618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만든 놀이 기구를 모아서 놀이터를 꾸며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5" name="Freeform 14"/>
            <p:cNvSpPr>
              <a:spLocks/>
            </p:cNvSpPr>
            <p:nvPr/>
          </p:nvSpPr>
          <p:spPr bwMode="auto">
            <a:xfrm>
              <a:off x="434331" y="24610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006146" y="2209625"/>
            <a:ext cx="8042570" cy="769441"/>
            <a:chOff x="434331" y="1793068"/>
            <a:chExt cx="8042570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562761" y="1793068"/>
              <a:ext cx="791414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평면도형의 특징이 잘 드러나도록 각자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만들고 싶은 놀이 기구를 만들어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4331" y="194980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36576" y="404664"/>
            <a:ext cx="482453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평면도형을 이용하여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모둠별로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놀이터 만들기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7" name="그림 26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15447" y="1587032"/>
            <a:ext cx="4448865" cy="430887"/>
            <a:chOff x="2038560" y="1484784"/>
            <a:chExt cx="4448865" cy="430887"/>
          </a:xfrm>
        </p:grpSpPr>
        <p:sp>
          <p:nvSpPr>
            <p:cNvPr id="31" name="TextBox 19"/>
            <p:cNvSpPr txBox="1">
              <a:spLocks noChangeArrowheads="1"/>
            </p:cNvSpPr>
            <p:nvPr/>
          </p:nvSpPr>
          <p:spPr bwMode="auto">
            <a:xfrm>
              <a:off x="2279222" y="1484784"/>
              <a:ext cx="42082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모둠별로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놀이터를 만들어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9" name="그룹 38"/>
            <p:cNvGrpSpPr/>
            <p:nvPr/>
          </p:nvGrpSpPr>
          <p:grpSpPr>
            <a:xfrm>
              <a:off x="2038560" y="1597732"/>
              <a:ext cx="219266" cy="218283"/>
              <a:chOff x="-572047" y="4429132"/>
              <a:chExt cx="291025" cy="289721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7" name="타원 46">
            <a:hlinkClick r:id="rId3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6" action="ppaction://hlinksldjump"/>
          </p:cNvPr>
          <p:cNvSpPr/>
          <p:nvPr/>
        </p:nvSpPr>
        <p:spPr>
          <a:xfrm>
            <a:off x="741314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36576" y="404664"/>
            <a:ext cx="48245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 </a:t>
            </a:r>
            <a:r>
              <a:rPr lang="ko-KR" altLang="en-US" sz="2300" dirty="0" err="1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모둠이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만든 놀이터를 소개하기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5" name="그룹 24"/>
          <p:cNvGrpSpPr/>
          <p:nvPr/>
        </p:nvGrpSpPr>
        <p:grpSpPr>
          <a:xfrm>
            <a:off x="1006146" y="5484121"/>
            <a:ext cx="7901825" cy="430887"/>
            <a:chOff x="799877" y="5041869"/>
            <a:chExt cx="7901825" cy="430887"/>
          </a:xfrm>
        </p:grpSpPr>
        <p:sp>
          <p:nvSpPr>
            <p:cNvPr id="26" name="TextBox 19"/>
            <p:cNvSpPr txBox="1">
              <a:spLocks noChangeArrowheads="1"/>
            </p:cNvSpPr>
            <p:nvPr/>
          </p:nvSpPr>
          <p:spPr bwMode="auto">
            <a:xfrm>
              <a:off x="928308" y="5041869"/>
              <a:ext cx="777339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ko-KR" altLang="en-US" sz="2200" b="1" dirty="0" smtClean="0">
                  <a:latin typeface="나눔고딕" panose="020D0604000000000000" pitchFamily="50" charset="-127"/>
                  <a:ea typeface="나눔고딕" pitchFamily="50" charset="-127"/>
                </a:rPr>
                <a:t>놀이 기구를 평면도형의 특징이 잘 드러나게 소개해 보세요</a:t>
              </a:r>
              <a:r>
                <a:rPr lang="en-US" altLang="ko-KR" sz="2200" b="1" dirty="0" smtClean="0">
                  <a:latin typeface="나눔고딕" panose="020D0604000000000000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anose="020D0604000000000000" pitchFamily="50" charset="-127"/>
                <a:ea typeface="나눔고딕" pitchFamily="50" charset="-127"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799877" y="521585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5" name="그룹 34"/>
          <p:cNvGrpSpPr/>
          <p:nvPr/>
        </p:nvGrpSpPr>
        <p:grpSpPr>
          <a:xfrm>
            <a:off x="915447" y="5058404"/>
            <a:ext cx="5399447" cy="430887"/>
            <a:chOff x="2038560" y="1484784"/>
            <a:chExt cx="5399447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2279222" y="1484784"/>
              <a:ext cx="5158785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모둠이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만든 놀이터를 소개해 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2038560" y="1597732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7" name="그림 46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8" name="타원 47">
            <a:hlinkClick r:id="rId3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타원 48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6" action="ppaction://hlinksldjump"/>
          </p:cNvPr>
          <p:cNvSpPr/>
          <p:nvPr/>
        </p:nvSpPr>
        <p:spPr>
          <a:xfrm>
            <a:off x="7413147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1006146" y="1455738"/>
            <a:ext cx="8049464" cy="769441"/>
            <a:chOff x="434331" y="2305750"/>
            <a:chExt cx="8049464" cy="769441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564702" y="2305750"/>
              <a:ext cx="7919093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모둠이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꾸민 놀이터를 보면서 각자 만든 놀이 기구에 이용한 평면도형의 특징을 설명해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auto">
            <a:xfrm>
              <a:off x="434331" y="24610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3" t="60606" r="13737" b="3462"/>
          <a:stretch/>
        </p:blipFill>
        <p:spPr>
          <a:xfrm>
            <a:off x="2897579" y="2312103"/>
            <a:ext cx="4245428" cy="2710690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t="36451" r="54308" b="50326"/>
          <a:stretch/>
        </p:blipFill>
        <p:spPr>
          <a:xfrm>
            <a:off x="2627318" y="2049677"/>
            <a:ext cx="1795549" cy="1197032"/>
          </a:xfrm>
          <a:prstGeom prst="rect">
            <a:avLst/>
          </a:prstGeom>
        </p:spPr>
      </p:pic>
      <p:pic>
        <p:nvPicPr>
          <p:cNvPr id="30" name="그림 29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8" t="36451" r="22584" b="50326"/>
          <a:stretch/>
        </p:blipFill>
        <p:spPr>
          <a:xfrm>
            <a:off x="5646607" y="2085302"/>
            <a:ext cx="1647790" cy="1197032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38" t="49005" r="21964" b="39832"/>
          <a:stretch/>
        </p:blipFill>
        <p:spPr>
          <a:xfrm>
            <a:off x="5919114" y="4227631"/>
            <a:ext cx="1647790" cy="1010591"/>
          </a:xfrm>
          <a:prstGeom prst="rect">
            <a:avLst/>
          </a:prstGeom>
        </p:spPr>
      </p:pic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48743" r="54991" b="40094"/>
          <a:stretch/>
        </p:blipFill>
        <p:spPr>
          <a:xfrm>
            <a:off x="2565796" y="4095313"/>
            <a:ext cx="1647790" cy="10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8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07712" y="3166066"/>
            <a:ext cx="5072098" cy="7817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나눗셈</a:t>
            </a:r>
            <a:endParaRPr lang="en-US" altLang="ko-KR" sz="3600" dirty="0"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20858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3</a:t>
            </a:r>
            <a:r>
              <a:rPr lang="ko-KR" altLang="en-US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9035676" y="6192000"/>
            <a:ext cx="428628" cy="428628"/>
            <a:chOff x="6701949" y="6250801"/>
            <a:chExt cx="428628" cy="428628"/>
          </a:xfrm>
        </p:grpSpPr>
        <p:sp>
          <p:nvSpPr>
            <p:cNvPr id="60" name="타원 5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     </a:t>
              </a:r>
              <a:endParaRPr lang="ko-KR" altLang="en-US" dirty="0"/>
            </a:p>
          </p:txBody>
        </p:sp>
        <p:sp>
          <p:nvSpPr>
            <p:cNvPr id="61" name="이등변 삼각형 6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395536" y="476672"/>
            <a:ext cx="20658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04636" y="454094"/>
            <a:ext cx="504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2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endParaRPr lang="ko-KR" altLang="en-US" sz="2400" spc="-2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6536" y="50552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608" y="548680"/>
            <a:ext cx="103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2059</TotalTime>
  <Words>226</Words>
  <Application>Microsoft Office PowerPoint</Application>
  <PresentationFormat>A4 용지(210x297mm)</PresentationFormat>
  <Paragraphs>63</Paragraphs>
  <Slides>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굴림</vt:lpstr>
      <vt:lpstr>Arial</vt:lpstr>
      <vt:lpstr>나눔고딕 ExtraBold</vt:lpstr>
      <vt:lpstr>맑은 고딕</vt:lpstr>
      <vt:lpstr>나눔바른고딕</vt:lpstr>
      <vt:lpstr>나눔고딕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곽수진</cp:lastModifiedBy>
  <cp:revision>282</cp:revision>
  <cp:lastPrinted>2017-03-06T04:05:42Z</cp:lastPrinted>
  <dcterms:created xsi:type="dcterms:W3CDTF">2016-11-16T23:53:02Z</dcterms:created>
  <dcterms:modified xsi:type="dcterms:W3CDTF">2018-01-19T00:02:28Z</dcterms:modified>
</cp:coreProperties>
</file>