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79" r:id="rId7"/>
    <p:sldId id="280" r:id="rId8"/>
    <p:sldId id="270" r:id="rId9"/>
    <p:sldId id="266" r:id="rId10"/>
    <p:sldId id="281" r:id="rId11"/>
    <p:sldId id="271" r:id="rId12"/>
    <p:sldId id="282" r:id="rId13"/>
    <p:sldId id="272" r:id="rId14"/>
    <p:sldId id="273" r:id="rId15"/>
    <p:sldId id="275" r:id="rId16"/>
    <p:sldId id="274" r:id="rId17"/>
    <p:sldId id="287" r:id="rId18"/>
    <p:sldId id="283" r:id="rId19"/>
    <p:sldId id="284" r:id="rId20"/>
    <p:sldId id="286" r:id="rId21"/>
    <p:sldId id="285" r:id="rId22"/>
    <p:sldId id="262" r:id="rId23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5"/>
      <p:bold r:id="rId26"/>
    </p:embeddedFont>
    <p:embeddedFont>
      <p:font typeface="나눔고딕 ExtraBold" panose="020D0904000000000000" pitchFamily="50" charset="-127"/>
      <p:bold r:id="rId27"/>
    </p:embeddedFont>
    <p:embeddedFont>
      <p:font typeface="나눔바른고딕" panose="020B0600000101010101" charset="-127"/>
      <p:regular r:id="rId28"/>
      <p:bold r:id="rId29"/>
    </p:embeddedFont>
    <p:embeddedFont>
      <p:font typeface="나눔고딕" panose="020D0604000000000000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 orient="horz" pos="3690">
          <p15:clr>
            <a:srgbClr val="A4A3A4"/>
          </p15:clr>
        </p15:guide>
        <p15:guide id="9" orient="horz" pos="923">
          <p15:clr>
            <a:srgbClr val="A4A3A4"/>
          </p15:clr>
        </p15:guide>
        <p15:guide id="10" pos="590">
          <p15:clr>
            <a:srgbClr val="A4A3A4"/>
          </p15:clr>
        </p15:guide>
        <p15:guide id="11" pos="5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0C8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413" autoAdjust="0"/>
  </p:normalViewPr>
  <p:slideViewPr>
    <p:cSldViewPr snapToGrid="0" showGuides="1">
      <p:cViewPr varScale="1">
        <p:scale>
          <a:sx n="76" d="100"/>
          <a:sy n="76" d="100"/>
        </p:scale>
        <p:origin x="-162" y="-90"/>
      </p:cViewPr>
      <p:guideLst>
        <p:guide orient="horz" pos="482"/>
        <p:guide orient="horz" pos="3884"/>
        <p:guide orient="horz" pos="618"/>
        <p:guide orient="horz" pos="935"/>
        <p:guide orient="horz"/>
        <p:guide orient="horz" pos="3690"/>
        <p:guide orient="horz" pos="923"/>
        <p:guide pos="262"/>
        <p:guide pos="5978"/>
        <p:guide pos="590"/>
        <p:guide pos="56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02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04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04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575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8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6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50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선의 종류에는 어떤 것이 있을까요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선의 종류에는 어떤 것이 있을까요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4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9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3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92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16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4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image" Target="../media/image3.em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slide" Target="slide14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8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17.png"/><Relationship Id="rId10" Type="http://schemas.openxmlformats.org/officeDocument/2006/relationships/slide" Target="slide14.xml"/><Relationship Id="rId4" Type="http://schemas.openxmlformats.org/officeDocument/2006/relationships/image" Target="../media/image20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12.xml"/><Relationship Id="rId5" Type="http://schemas.openxmlformats.org/officeDocument/2006/relationships/image" Target="../media/image21.png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22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80" cy="933262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2924944"/>
            <a:ext cx="5072098" cy="2004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선의 종류에는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어떤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것이 있을까요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41344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12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30~33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20~21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타원 31">
            <a:hlinkClick r:id="rId11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941757" y="2107725"/>
            <a:ext cx="8038731" cy="1254358"/>
          </a:xfrm>
          <a:prstGeom prst="roundRect">
            <a:avLst>
              <a:gd name="adj" fmla="val 1000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35009" y="1555959"/>
            <a:ext cx="5562207" cy="430887"/>
            <a:chOff x="546413" y="3279386"/>
            <a:chExt cx="5562207" cy="430887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667707" y="3279386"/>
              <a:ext cx="5440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선분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ㄱㄴ과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무엇이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다른지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546413" y="343224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960807" y="2161741"/>
            <a:ext cx="80196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 </a:t>
            </a:r>
            <a:r>
              <a:rPr lang="ko-KR" altLang="en-US" sz="2200" b="1" spc="-7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ㄱㄴ은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두 점 사이의 정해진 길이의 선이고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선은 한쪽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끝이 정해지지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않은 선입니다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7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 </a:t>
            </a:r>
            <a:r>
              <a:rPr lang="ko-KR" altLang="en-US" sz="2200" b="1" spc="-70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ㄱㄴ은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양쪽으로 끝이 있지만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선은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한쪽만 끝이 있습니다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6720" y="410956"/>
            <a:ext cx="4345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반직선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29100" y="3801499"/>
            <a:ext cx="7995866" cy="769441"/>
            <a:chOff x="546413" y="5014337"/>
            <a:chExt cx="7995866" cy="769441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728070" y="5014337"/>
              <a:ext cx="781420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ㄴ에서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시작하여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지나 왼쪽으로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길게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늘인 곧은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선을 그어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546413" y="51326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1498" r="57876" b="83800"/>
          <a:stretch/>
        </p:blipFill>
        <p:spPr>
          <a:xfrm>
            <a:off x="2120820" y="4688957"/>
            <a:ext cx="5480365" cy="611969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17244" r="22292" b="79961"/>
          <a:stretch/>
        </p:blipFill>
        <p:spPr>
          <a:xfrm>
            <a:off x="2334157" y="4885775"/>
            <a:ext cx="4625761" cy="363806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766" y="4900876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766" y="25261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2" y="32420"/>
            <a:ext cx="3835375" cy="933261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59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6" y="2095348"/>
            <a:ext cx="8686083" cy="2834406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45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반직선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938540" y="5361262"/>
            <a:ext cx="8041948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37517" y="5384078"/>
            <a:ext cx="80577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끝없이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늘인 방향이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다르므로 같다고 말할 수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396" y="53907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056396" y="4811258"/>
            <a:ext cx="6610799" cy="430887"/>
            <a:chOff x="785433" y="4014480"/>
            <a:chExt cx="6610799" cy="430887"/>
          </a:xfrm>
        </p:grpSpPr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953443" y="4014480"/>
              <a:ext cx="64427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반직선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ㄱㄴ과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반직선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ㄴㄱ은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같다고 말할 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785433" y="41670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464" y="-4624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1056396" y="1409083"/>
            <a:ext cx="7970624" cy="769441"/>
            <a:chOff x="785433" y="4028128"/>
            <a:chExt cx="7970624" cy="769441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926147" y="4028128"/>
              <a:ext cx="782991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점에서 시작하여 한쪽으로 끝없이 늘인 곧은 선을 무엇이라고 할까요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785433" y="41670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2" y="32420"/>
            <a:ext cx="3835375" cy="933261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7" t="69961" r="31036" b="27028"/>
          <a:stretch/>
        </p:blipFill>
        <p:spPr>
          <a:xfrm>
            <a:off x="6373504" y="2480563"/>
            <a:ext cx="668741" cy="392291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5" t="77215" r="30027" b="20114"/>
          <a:stretch/>
        </p:blipFill>
        <p:spPr>
          <a:xfrm>
            <a:off x="6073254" y="3425588"/>
            <a:ext cx="1071349" cy="348018"/>
          </a:xfrm>
          <a:prstGeom prst="rect">
            <a:avLst/>
          </a:prstGeom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77215" r="66981" b="20114"/>
          <a:stretch/>
        </p:blipFill>
        <p:spPr>
          <a:xfrm>
            <a:off x="2333768" y="3425588"/>
            <a:ext cx="1064525" cy="34801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041" y="25079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9" y="3443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041" y="3443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2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00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09904" y="3701462"/>
            <a:ext cx="4560227" cy="430887"/>
            <a:chOff x="1064568" y="1880963"/>
            <a:chExt cx="4560227" cy="430887"/>
          </a:xfrm>
        </p:grpSpPr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1190568" y="1880963"/>
              <a:ext cx="44342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선분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ㄱㄴ과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같은 점은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064568" y="201899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931529" y="4237550"/>
            <a:ext cx="8048959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8781" y="4260365"/>
            <a:ext cx="2935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둘 다 곧은 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890" y="42678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1009904" y="4835489"/>
            <a:ext cx="4560227" cy="430887"/>
            <a:chOff x="1064568" y="2806115"/>
            <a:chExt cx="4560227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90568" y="2806115"/>
              <a:ext cx="44342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선분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ㄱㄴ과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다른 점은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1064568" y="294414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모서리가 둥근 직사각형 62"/>
          <p:cNvSpPr/>
          <p:nvPr/>
        </p:nvSpPr>
        <p:spPr>
          <a:xfrm>
            <a:off x="931529" y="5363104"/>
            <a:ext cx="8048959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0154" y="5385919"/>
            <a:ext cx="76595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선분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끝이 있지만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선은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끝이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890" y="53922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9" name="그룹 48"/>
          <p:cNvGrpSpPr/>
          <p:nvPr/>
        </p:nvGrpSpPr>
        <p:grpSpPr>
          <a:xfrm>
            <a:off x="1017373" y="1531508"/>
            <a:ext cx="6360160" cy="430887"/>
            <a:chOff x="416496" y="1484784"/>
            <a:chExt cx="6360160" cy="430887"/>
          </a:xfrm>
        </p:grpSpPr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667291" y="1484784"/>
              <a:ext cx="610936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선분을 양쪽으로 길게 늘인 곧은 선을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416496" y="1597732"/>
              <a:ext cx="219266" cy="218283"/>
              <a:chOff x="-572047" y="4429132"/>
              <a:chExt cx="291025" cy="289721"/>
            </a:xfrm>
          </p:grpSpPr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666720" y="410956"/>
            <a:ext cx="43802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직선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2" y="32420"/>
            <a:ext cx="3835375" cy="933260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21783" r="20870" b="64031"/>
          <a:stretch/>
        </p:blipFill>
        <p:spPr>
          <a:xfrm>
            <a:off x="2064133" y="1991118"/>
            <a:ext cx="5777733" cy="1848371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44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63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" y="3791044"/>
            <a:ext cx="8533695" cy="2285811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802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직선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36599" y="1361875"/>
            <a:ext cx="6416549" cy="430887"/>
            <a:chOff x="1064568" y="3728174"/>
            <a:chExt cx="6416549" cy="430887"/>
          </a:xfrm>
        </p:grpSpPr>
        <p:sp>
          <p:nvSpPr>
            <p:cNvPr id="66" name="TextBox 19"/>
            <p:cNvSpPr txBox="1">
              <a:spLocks noChangeArrowheads="1"/>
            </p:cNvSpPr>
            <p:nvPr/>
          </p:nvSpPr>
          <p:spPr bwMode="auto">
            <a:xfrm>
              <a:off x="1217864" y="3728174"/>
              <a:ext cx="626325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반직선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ㄱㄴ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반직선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ㄴㄱ과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같은 점은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1064568" y="386620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8" name="모서리가 둥근 직사각형 67"/>
          <p:cNvSpPr/>
          <p:nvPr/>
        </p:nvSpPr>
        <p:spPr>
          <a:xfrm>
            <a:off x="936625" y="1915336"/>
            <a:ext cx="8043863" cy="476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02047" y="1938151"/>
            <a:ext cx="2359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곧은 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1944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1036599" y="2443912"/>
            <a:ext cx="6324354" cy="430887"/>
            <a:chOff x="1064568" y="4641887"/>
            <a:chExt cx="6324354" cy="430887"/>
          </a:xfrm>
        </p:grpSpPr>
        <p:sp>
          <p:nvSpPr>
            <p:cNvPr id="71" name="TextBox 19"/>
            <p:cNvSpPr txBox="1">
              <a:spLocks noChangeArrowheads="1"/>
            </p:cNvSpPr>
            <p:nvPr/>
          </p:nvSpPr>
          <p:spPr bwMode="auto">
            <a:xfrm>
              <a:off x="1204216" y="4641887"/>
              <a:ext cx="61847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반직선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ㄱㄴ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반직선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ㄴㄱ과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다른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점은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1064568" y="47935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3" name="모서리가 둥근 직사각형 72"/>
          <p:cNvSpPr/>
          <p:nvPr/>
        </p:nvSpPr>
        <p:spPr>
          <a:xfrm>
            <a:off x="936626" y="2995606"/>
            <a:ext cx="8043862" cy="834648"/>
          </a:xfrm>
          <a:prstGeom prst="roundRect">
            <a:avLst>
              <a:gd name="adj" fmla="val 1029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8399" y="3028210"/>
            <a:ext cx="7977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반직선 </a:t>
            </a:r>
            <a:r>
              <a:rPr lang="ko-KR" altLang="en-US" sz="2200" b="1" spc="-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</a:t>
            </a:r>
            <a:r>
              <a:rPr lang="en-US" altLang="ko-KR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반직선 </a:t>
            </a:r>
            <a:r>
              <a:rPr lang="ko-KR" altLang="en-US" sz="2200" b="1" spc="-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ㄴㄱ은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한쪽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끝이 정해진 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선이고</a:t>
            </a:r>
            <a:r>
              <a:rPr lang="en-US" altLang="ko-KR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선은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양쪽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끝이 정해지지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않은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9" y="32041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7" t="42066" r="37944" b="55108"/>
          <a:stretch/>
        </p:blipFill>
        <p:spPr>
          <a:xfrm>
            <a:off x="5524500" y="4156235"/>
            <a:ext cx="611102" cy="36813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2" y="32420"/>
            <a:ext cx="3835375" cy="933260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7" t="47963" r="43972" b="49405"/>
          <a:stretch/>
        </p:blipFill>
        <p:spPr>
          <a:xfrm>
            <a:off x="4514850" y="4924425"/>
            <a:ext cx="1009650" cy="342900"/>
          </a:xfrm>
          <a:prstGeom prst="rect">
            <a:avLst/>
          </a:prstGeom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50594" r="74889" b="46701"/>
          <a:stretch/>
        </p:blipFill>
        <p:spPr>
          <a:xfrm>
            <a:off x="1428750" y="5267325"/>
            <a:ext cx="962025" cy="352424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32" y="41848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744" y="49285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685" y="52792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1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2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6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3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6720" y="410956"/>
            <a:ext cx="4332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선분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반직선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직선을 찾고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다른 점 설명하기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82323" r="10840" b="11814"/>
          <a:stretch/>
        </p:blipFill>
        <p:spPr>
          <a:xfrm>
            <a:off x="1673964" y="4067663"/>
            <a:ext cx="6412155" cy="672293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921837" y="1550893"/>
            <a:ext cx="8103129" cy="430887"/>
            <a:chOff x="416496" y="1484784"/>
            <a:chExt cx="8103129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667291" y="1484784"/>
              <a:ext cx="78523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80" dirty="0" smtClean="0">
                  <a:latin typeface="나눔고딕" pitchFamily="50" charset="-127"/>
                  <a:ea typeface="나눔고딕" pitchFamily="50" charset="-127"/>
                </a:rPr>
                <a:t>선분</a:t>
              </a:r>
              <a:r>
                <a:rPr lang="en-US" altLang="ko-KR" sz="2200" b="1" spc="-8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80" dirty="0" smtClean="0">
                  <a:latin typeface="나눔고딕" pitchFamily="50" charset="-127"/>
                  <a:ea typeface="나눔고딕" pitchFamily="50" charset="-127"/>
                </a:rPr>
                <a:t>반직선</a:t>
              </a:r>
              <a:r>
                <a:rPr lang="en-US" altLang="ko-KR" sz="2200" b="1" spc="-8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80" dirty="0" smtClean="0">
                  <a:latin typeface="나눔고딕" pitchFamily="50" charset="-127"/>
                  <a:ea typeface="나눔고딕" pitchFamily="50" charset="-127"/>
                </a:rPr>
                <a:t>직선을 찾아 이름을 쓰고 서로 다른 점을 설명해 봅시다</a:t>
              </a:r>
              <a:r>
                <a:rPr lang="en-US" altLang="ko-KR" sz="2200" b="1" spc="-8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8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416496" y="1597732"/>
              <a:ext cx="219266" cy="218283"/>
              <a:chOff x="-572047" y="4429132"/>
              <a:chExt cx="291025" cy="289721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5281" y="4185102"/>
            <a:ext cx="13317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직선 </a:t>
            </a:r>
            <a:r>
              <a:rPr lang="ko-KR" altLang="en-US" sz="2200" b="1" spc="-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8344" y="4185102"/>
            <a:ext cx="13317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선분 </a:t>
            </a:r>
            <a:r>
              <a:rPr lang="ko-KR" altLang="en-US" sz="2200" b="1" spc="-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ㄷㄹ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11852" y="4185102"/>
            <a:ext cx="16600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반직선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ㅂㅁ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48190" y="4571463"/>
            <a:ext cx="2101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 직선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ㄴㄱ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022" y="4246767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803" y="4246767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276" y="4246767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931820" y="2263821"/>
            <a:ext cx="6002772" cy="2147357"/>
            <a:chOff x="1931820" y="2263821"/>
            <a:chExt cx="6002772" cy="2147357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1" t="55297" r="12561" b="25084"/>
            <a:stretch/>
          </p:blipFill>
          <p:spPr>
            <a:xfrm>
              <a:off x="1931820" y="2263821"/>
              <a:ext cx="6002772" cy="2147357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7" t="82469" r="57172" b="16220"/>
            <a:stretch/>
          </p:blipFill>
          <p:spPr>
            <a:xfrm>
              <a:off x="2140462" y="3157639"/>
              <a:ext cx="2009553" cy="143463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66" t="78382" r="38661" b="11126"/>
            <a:stretch/>
          </p:blipFill>
          <p:spPr>
            <a:xfrm>
              <a:off x="4057595" y="2710177"/>
              <a:ext cx="1658030" cy="1148316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40" t="78382" r="14987" b="11126"/>
            <a:stretch/>
          </p:blipFill>
          <p:spPr>
            <a:xfrm>
              <a:off x="5780880" y="2710177"/>
              <a:ext cx="1658030" cy="1148316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1" t="81161" r="73399" b="17699"/>
            <a:stretch/>
          </p:blipFill>
          <p:spPr>
            <a:xfrm>
              <a:off x="2618509" y="3015142"/>
              <a:ext cx="149812" cy="124683"/>
            </a:xfrm>
            <a:prstGeom prst="rect">
              <a:avLst/>
            </a:prstGeom>
          </p:spPr>
        </p:pic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6" t="81161" r="71514" b="17699"/>
            <a:stretch/>
          </p:blipFill>
          <p:spPr>
            <a:xfrm>
              <a:off x="3476836" y="3009204"/>
              <a:ext cx="149812" cy="124683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021969" y="4571463"/>
            <a:ext cx="2009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선분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ㄹㄷ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4" y="32420"/>
            <a:ext cx="3835371" cy="933260"/>
          </a:xfrm>
          <a:prstGeom prst="rect">
            <a:avLst/>
          </a:prstGeom>
        </p:spPr>
      </p:pic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10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11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12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13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87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  <p:bldP spid="63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32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선분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반직선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직선을 찾고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다른 점 설명하기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936625" y="2143473"/>
            <a:ext cx="8043863" cy="2654157"/>
          </a:xfrm>
          <a:prstGeom prst="roundRect">
            <a:avLst>
              <a:gd name="adj" fmla="val 597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48293" y="1582021"/>
            <a:ext cx="3926001" cy="430887"/>
            <a:chOff x="560512" y="3548002"/>
            <a:chExt cx="3926001" cy="430887"/>
          </a:xfrm>
        </p:grpSpPr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>
              <a:off x="728753" y="3548002"/>
              <a:ext cx="37577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</a:rPr>
                <a:t>서로 다른 점을 </a:t>
              </a:r>
              <a:r>
                <a:rPr kumimoji="0" lang="ko-KR" altLang="en-US" sz="2200" b="1" dirty="0">
                  <a:latin typeface="나눔고딕" pitchFamily="50" charset="-127"/>
                </a:rPr>
                <a:t>설명해 보세요</a:t>
              </a:r>
              <a:r>
                <a:rPr kumimoji="0" lang="en-US" altLang="ko-KR" sz="2200" b="1" dirty="0">
                  <a:latin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560512" y="368359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22770" y="2239445"/>
            <a:ext cx="795771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선분은 끝이 있지만 직선은 끝이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반직선은 한쪽 방향으로만 늘어나지만 직선은 양쪽 방향으로 늘어납니다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반직선은 시작점이 있지만 직선은 시작점이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선분은 양쪽으로 끝이 있어 길이를 가지고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선분은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직선의 일부분입니다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반직선은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직선의 일부분입니다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32617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4" y="32420"/>
            <a:ext cx="3835371" cy="933260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10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38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6633" y="31817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2" name="직사각형 1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선분을 찾아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표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하세요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476311" y="1524514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5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960031" y="4031197"/>
            <a:ext cx="3994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두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점을 곧게 이은 선을 찾는다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993253" y="3240977"/>
            <a:ext cx="285752" cy="285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998989" y="3168410"/>
            <a:ext cx="6278593" cy="430887"/>
            <a:chOff x="1998989" y="3168410"/>
            <a:chExt cx="6278593" cy="430887"/>
          </a:xfrm>
        </p:grpSpPr>
        <p:sp>
          <p:nvSpPr>
            <p:cNvPr id="43" name="직사각형 42"/>
            <p:cNvSpPr/>
            <p:nvPr/>
          </p:nvSpPr>
          <p:spPr>
            <a:xfrm>
              <a:off x="1998989" y="3168410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279238" y="3168410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52430" y="3168410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988356" y="2200940"/>
            <a:ext cx="6364943" cy="776176"/>
            <a:chOff x="1988356" y="2200940"/>
            <a:chExt cx="6364943" cy="776176"/>
          </a:xfrm>
        </p:grpSpPr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05"/>
            <a:stretch/>
          </p:blipFill>
          <p:spPr>
            <a:xfrm>
              <a:off x="1988356" y="2282718"/>
              <a:ext cx="1773707" cy="598932"/>
            </a:xfrm>
            <a:prstGeom prst="rect">
              <a:avLst/>
            </a:prstGeom>
          </p:spPr>
        </p:pic>
        <p:pic>
          <p:nvPicPr>
            <p:cNvPr id="17" name="그림 1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3" t="-13654" r="34513"/>
            <a:stretch/>
          </p:blipFill>
          <p:spPr>
            <a:xfrm>
              <a:off x="4139722" y="2200940"/>
              <a:ext cx="1897853" cy="680710"/>
            </a:xfrm>
            <a:prstGeom prst="rect">
              <a:avLst/>
            </a:prstGeom>
          </p:spPr>
        </p:pic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57" t="-13654" r="-1481" b="-15940"/>
            <a:stretch/>
          </p:blipFill>
          <p:spPr>
            <a:xfrm>
              <a:off x="6455446" y="2200940"/>
              <a:ext cx="1897853" cy="776176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5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8" name="직사각형 7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반직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선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을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찾아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표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하세요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740797" y="1524514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5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830186" y="4097784"/>
            <a:ext cx="7600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한 점에서 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시작하여 한쪽으로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끝없이 늘인 곧은 선을 찾는다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538" y="31817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모서리가 둥근 직사각형 19"/>
          <p:cNvSpPr/>
          <p:nvPr/>
        </p:nvSpPr>
        <p:spPr>
          <a:xfrm>
            <a:off x="7356035" y="3240977"/>
            <a:ext cx="285752" cy="285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082894" y="3168410"/>
            <a:ext cx="6278593" cy="430887"/>
            <a:chOff x="2082894" y="3168410"/>
            <a:chExt cx="6278593" cy="430887"/>
          </a:xfrm>
        </p:grpSpPr>
        <p:sp>
          <p:nvSpPr>
            <p:cNvPr id="12" name="직사각형 11"/>
            <p:cNvSpPr/>
            <p:nvPr/>
          </p:nvSpPr>
          <p:spPr>
            <a:xfrm>
              <a:off x="2082894" y="3168410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363143" y="3168410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636335" y="3168410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987607" y="2405273"/>
            <a:ext cx="6551729" cy="514350"/>
            <a:chOff x="1987607" y="2405273"/>
            <a:chExt cx="6551729" cy="514350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47"/>
            <a:stretch/>
          </p:blipFill>
          <p:spPr>
            <a:xfrm>
              <a:off x="1987607" y="2405273"/>
              <a:ext cx="2124114" cy="514350"/>
            </a:xfrm>
            <a:prstGeom prst="rect">
              <a:avLst/>
            </a:prstGeom>
          </p:spPr>
        </p:pic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3" r="34423"/>
            <a:stretch/>
          </p:blipFill>
          <p:spPr>
            <a:xfrm>
              <a:off x="4096481" y="2405273"/>
              <a:ext cx="2124114" cy="514350"/>
            </a:xfrm>
            <a:prstGeom prst="rect">
              <a:avLst/>
            </a:prstGeom>
          </p:spPr>
        </p:pic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23" r="-1877"/>
            <a:stretch/>
          </p:blipFill>
          <p:spPr>
            <a:xfrm>
              <a:off x="6415222" y="2405273"/>
              <a:ext cx="2124114" cy="514350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2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8" name="직사각형 7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3.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직선을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찾아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표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하세요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474972" y="1524514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5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894797" y="4134535"/>
            <a:ext cx="663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양쪽으로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끝없이 늘인 곧은 선을 찾는다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88130" y="3173263"/>
            <a:ext cx="1725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)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774" y="31866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4368379" y="3173263"/>
            <a:ext cx="1725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)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41571" y="3173263"/>
            <a:ext cx="1725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)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775254" y="3245830"/>
            <a:ext cx="285752" cy="285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4" r="69219"/>
          <a:stretch/>
        </p:blipFill>
        <p:spPr>
          <a:xfrm>
            <a:off x="1765731" y="2202603"/>
            <a:ext cx="2304795" cy="768096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r="33682"/>
          <a:stretch/>
        </p:blipFill>
        <p:spPr>
          <a:xfrm>
            <a:off x="4079387" y="2202603"/>
            <a:ext cx="2304795" cy="768096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3" r="-1849"/>
          <a:stretch/>
        </p:blipFill>
        <p:spPr>
          <a:xfrm>
            <a:off x="6351749" y="2202603"/>
            <a:ext cx="2304795" cy="768096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2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39513" y="1465941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도형의 이름을 써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796757" y="2220191"/>
            <a:ext cx="38130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직선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ㄷㄹ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또는 직선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ㄹㄷ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796757" y="3127249"/>
            <a:ext cx="38130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반직선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ㅂㅁ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796757" y="3906498"/>
            <a:ext cx="38130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선분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ㅅㅇ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또는 선분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ㅇㅅ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36624" y="4765617"/>
            <a:ext cx="8043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⑴ 양쪽으로 늘였으므로 직선이다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 ⑵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한쪽으로 늘였으므로 반직선이다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점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ㅂ에서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시작하므로 반직선 </a:t>
            </a:r>
            <a:r>
              <a:rPr lang="ko-KR" altLang="en-US" sz="2200" b="1" dirty="0" err="1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ㅂㅁ이라고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 해야 한다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  ⑶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두 점을 곧게 이었으므로 선분이다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415" y="22335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415" y="31516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415" y="39625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1903216" y="2196628"/>
            <a:ext cx="2541472" cy="2257561"/>
            <a:chOff x="1392575" y="2196628"/>
            <a:chExt cx="2541472" cy="2257561"/>
          </a:xfrm>
        </p:grpSpPr>
        <p:sp>
          <p:nvSpPr>
            <p:cNvPr id="6" name="직사각형 5"/>
            <p:cNvSpPr/>
            <p:nvPr/>
          </p:nvSpPr>
          <p:spPr>
            <a:xfrm>
              <a:off x="1392575" y="2250968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⑴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92575" y="3158026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⑵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392575" y="3937275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⑶</a:t>
              </a:r>
              <a:endParaRPr lang="ko-KR" altLang="en-US" dirty="0"/>
            </a:p>
          </p:txBody>
        </p:sp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30"/>
            <a:stretch/>
          </p:blipFill>
          <p:spPr>
            <a:xfrm>
              <a:off x="1886810" y="2196628"/>
              <a:ext cx="2047237" cy="593141"/>
            </a:xfrm>
            <a:prstGeom prst="rect">
              <a:avLst/>
            </a:prstGeom>
          </p:spPr>
        </p:pic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6" r="30954"/>
            <a:stretch/>
          </p:blipFill>
          <p:spPr>
            <a:xfrm>
              <a:off x="1886810" y="3032956"/>
              <a:ext cx="2047237" cy="593141"/>
            </a:xfrm>
            <a:prstGeom prst="rect">
              <a:avLst/>
            </a:prstGeom>
          </p:spPr>
        </p:pic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28" r="-2998"/>
            <a:stretch/>
          </p:blipFill>
          <p:spPr>
            <a:xfrm>
              <a:off x="1886810" y="3861048"/>
              <a:ext cx="2047237" cy="593141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5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85791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여러 가지 선을 알아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9093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287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2829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선의 종류에는 어떤 것이 있을까요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80" cy="933262"/>
          </a:xfrm>
          <a:prstGeom prst="rect">
            <a:avLst/>
          </a:prstGeom>
        </p:spPr>
      </p:pic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447329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각을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395536" y="476672"/>
            <a:ext cx="39093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568" y="5287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548680"/>
            <a:ext cx="2757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선의 종류에는 어떤 것이 있을까요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1158" r="6321" b="45213"/>
          <a:stretch/>
        </p:blipFill>
        <p:spPr>
          <a:xfrm>
            <a:off x="708022" y="1660029"/>
            <a:ext cx="4823881" cy="2992095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7" t="1036" r="39803" b="88422"/>
          <a:stretch/>
        </p:blipFill>
        <p:spPr>
          <a:xfrm>
            <a:off x="3104197" y="3858670"/>
            <a:ext cx="1116419" cy="759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870" y="410956"/>
            <a:ext cx="42912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곧은 선과 굽은 선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5818991" y="3316447"/>
            <a:ext cx="3161496" cy="1204160"/>
          </a:xfrm>
          <a:prstGeom prst="roundRect">
            <a:avLst>
              <a:gd name="adj" fmla="val 1136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5757" y="3364529"/>
            <a:ext cx="3225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굽은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휘어진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곡선입니다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621" y="37097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6585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6585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57348" y="-6286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932546" y="1381780"/>
            <a:ext cx="8194072" cy="430887"/>
            <a:chOff x="993918" y="3079124"/>
            <a:chExt cx="8194072" cy="430887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두 친구가 미끄럼틀을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타고 내려오는 길의 모양을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80" cy="933262"/>
          </a:xfrm>
          <a:prstGeom prst="rect">
            <a:avLst/>
          </a:prstGeom>
        </p:spPr>
      </p:pic>
      <p:sp>
        <p:nvSpPr>
          <p:cNvPr id="46" name="모서리가 둥근 직사각형 45"/>
          <p:cNvSpPr/>
          <p:nvPr/>
        </p:nvSpPr>
        <p:spPr>
          <a:xfrm>
            <a:off x="934388" y="5384154"/>
            <a:ext cx="8046100" cy="4729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12" y="5405189"/>
            <a:ext cx="53255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곧은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/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쭉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뻗어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320" y="5411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/>
          <p:cNvGrpSpPr/>
          <p:nvPr/>
        </p:nvGrpSpPr>
        <p:grpSpPr>
          <a:xfrm>
            <a:off x="1033217" y="4563428"/>
            <a:ext cx="7947270" cy="769441"/>
            <a:chOff x="349041" y="4473020"/>
            <a:chExt cx="7947270" cy="769441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490944" y="4473020"/>
              <a:ext cx="780536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수일이가 타고 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내려오는 </a:t>
              </a:r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미끄럼틀에서 살펴볼 수 있는 선의 모양을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설명해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49041" y="462384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5934508" y="1830039"/>
            <a:ext cx="3063038" cy="1446550"/>
            <a:chOff x="309286" y="1700808"/>
            <a:chExt cx="3063038" cy="1446550"/>
          </a:xfrm>
        </p:grpSpPr>
        <p:sp>
          <p:nvSpPr>
            <p:cNvPr id="66" name="TextBox 19"/>
            <p:cNvSpPr txBox="1">
              <a:spLocks noChangeArrowheads="1"/>
            </p:cNvSpPr>
            <p:nvPr/>
          </p:nvSpPr>
          <p:spPr bwMode="auto">
            <a:xfrm>
              <a:off x="437972" y="1700808"/>
              <a:ext cx="293435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지혜가 타고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내려오는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미끄럼틀에서 살펴볼 수 있는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선의 모양을 설명해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309286" y="1843684"/>
              <a:ext cx="129214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타원 80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타원 81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타원 82">
            <a:hlinkClick r:id="rId11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" name="타원 84">
            <a:hlinkClick r:id="rId12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870" y="410956"/>
            <a:ext cx="42912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곧은 선과 굽은 선 알아보기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6585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6585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57348" y="-6286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5794067" y="1554691"/>
            <a:ext cx="3237879" cy="769441"/>
            <a:chOff x="309286" y="4473020"/>
            <a:chExt cx="3237879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490944" y="4473020"/>
              <a:ext cx="305622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타고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내려오는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길을 따라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선을 그어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309286" y="462384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80" cy="933262"/>
          </a:xfrm>
          <a:prstGeom prst="rect">
            <a:avLst/>
          </a:prstGeom>
        </p:spPr>
      </p:pic>
      <p:sp>
        <p:nvSpPr>
          <p:cNvPr id="47" name="모서리가 둥근 직사각형 46"/>
          <p:cNvSpPr/>
          <p:nvPr/>
        </p:nvSpPr>
        <p:spPr>
          <a:xfrm>
            <a:off x="936625" y="4981101"/>
            <a:ext cx="8043863" cy="8616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0815" y="5027183"/>
            <a:ext cx="63958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지혜가 타고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내려오는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길은 굽어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수일이가 타고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내려오는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길은 쭉 뻗어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52031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1158" r="6321" b="45213"/>
          <a:stretch/>
        </p:blipFill>
        <p:spPr>
          <a:xfrm>
            <a:off x="708022" y="1363571"/>
            <a:ext cx="4823881" cy="2992095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7" t="1036" r="39803" b="88422"/>
          <a:stretch/>
        </p:blipFill>
        <p:spPr>
          <a:xfrm>
            <a:off x="3104197" y="3562212"/>
            <a:ext cx="1116419" cy="75916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55581" r="6321" b="22067"/>
          <a:stretch/>
        </p:blipFill>
        <p:spPr>
          <a:xfrm>
            <a:off x="702998" y="1524548"/>
            <a:ext cx="4823881" cy="1532892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1043668" y="4443873"/>
            <a:ext cx="6797328" cy="430887"/>
            <a:chOff x="428029" y="4074819"/>
            <a:chExt cx="6797328" cy="430887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72314" y="4074819"/>
              <a:ext cx="665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선의 모양이 어떻게 다른지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28029" y="42283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2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6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모서리가 둥근 직사각형 54"/>
          <p:cNvSpPr/>
          <p:nvPr/>
        </p:nvSpPr>
        <p:spPr>
          <a:xfrm>
            <a:off x="936624" y="5402522"/>
            <a:ext cx="8043863" cy="4359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8342" y="5402521"/>
            <a:ext cx="5506757" cy="432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곧은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굽은 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437" y="54117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043668" y="4878778"/>
            <a:ext cx="6806077" cy="430887"/>
            <a:chOff x="1043668" y="3062569"/>
            <a:chExt cx="6806077" cy="430887"/>
          </a:xfrm>
        </p:grpSpPr>
        <p:sp>
          <p:nvSpPr>
            <p:cNvPr id="85" name="TextBox 19"/>
            <p:cNvSpPr txBox="1">
              <a:spLocks noChangeArrowheads="1"/>
            </p:cNvSpPr>
            <p:nvPr/>
          </p:nvSpPr>
          <p:spPr bwMode="auto">
            <a:xfrm>
              <a:off x="1196702" y="3062569"/>
              <a:ext cx="665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곧은 선과 굽은 선으로 분류해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1043668" y="32054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00817" y="955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689870" y="410956"/>
            <a:ext cx="42912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곧은 선과 굽은 선 알아보기</a:t>
            </a: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7845" r="15708" b="68517"/>
          <a:stretch/>
        </p:blipFill>
        <p:spPr>
          <a:xfrm>
            <a:off x="1610985" y="1798656"/>
            <a:ext cx="6695140" cy="3080122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1028082" y="1381780"/>
            <a:ext cx="8194072" cy="430887"/>
            <a:chOff x="993918" y="3079124"/>
            <a:chExt cx="8194072" cy="430887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곧은 선과 굽은 선으로 분류해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79" cy="933262"/>
          </a:xfrm>
          <a:prstGeom prst="rect">
            <a:avLst/>
          </a:prstGeom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10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7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455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곧은 선과 굽은 선 알아보기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>
          <a:xfrm>
            <a:off x="941672" y="1930604"/>
            <a:ext cx="8043863" cy="4519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8797" y="1943858"/>
            <a:ext cx="75090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구부러지거나 휘어지지 않고 반듯하게 쭉 뻗은 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1043668" y="1375441"/>
            <a:ext cx="3446848" cy="430887"/>
            <a:chOff x="1043668" y="3913819"/>
            <a:chExt cx="3446848" cy="430887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1192818" y="3913819"/>
              <a:ext cx="3297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곧은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선은 어떤 선인가요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1043668" y="407311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>
            <a:off x="936625" y="4906377"/>
            <a:ext cx="8043862" cy="925029"/>
          </a:xfrm>
          <a:prstGeom prst="roundRect">
            <a:avLst>
              <a:gd name="adj" fmla="val 1300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1043668" y="4355608"/>
            <a:ext cx="6797328" cy="430887"/>
            <a:chOff x="428029" y="4074819"/>
            <a:chExt cx="6797328" cy="430887"/>
          </a:xfrm>
        </p:grpSpPr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572314" y="4074819"/>
              <a:ext cx="665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곧은 선을 가진 물건을 찾아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428029" y="42283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9" name="모서리가 둥근 직사각형 88"/>
          <p:cNvSpPr/>
          <p:nvPr/>
        </p:nvSpPr>
        <p:spPr>
          <a:xfrm>
            <a:off x="936625" y="3059641"/>
            <a:ext cx="8043862" cy="1154034"/>
          </a:xfrm>
          <a:prstGeom prst="roundRect">
            <a:avLst>
              <a:gd name="adj" fmla="val 982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98797" y="3072008"/>
            <a:ext cx="2810690" cy="114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휘어진 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곡선입니다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구부러진 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91" name="그룹 90"/>
          <p:cNvGrpSpPr/>
          <p:nvPr/>
        </p:nvGrpSpPr>
        <p:grpSpPr>
          <a:xfrm>
            <a:off x="1043668" y="2494480"/>
            <a:ext cx="3368910" cy="430887"/>
            <a:chOff x="1043668" y="4820634"/>
            <a:chExt cx="3368910" cy="430887"/>
          </a:xfrm>
        </p:grpSpPr>
        <p:sp>
          <p:nvSpPr>
            <p:cNvPr id="92" name="TextBox 19"/>
            <p:cNvSpPr txBox="1">
              <a:spLocks noChangeArrowheads="1"/>
            </p:cNvSpPr>
            <p:nvPr/>
          </p:nvSpPr>
          <p:spPr bwMode="auto">
            <a:xfrm>
              <a:off x="1193427" y="4820634"/>
              <a:ext cx="32191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굽은 선은 어떤 선인가요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043668" y="49714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998797" y="4975562"/>
            <a:ext cx="43050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485" y="3445640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485" y="51380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485" y="19534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79" cy="933262"/>
          </a:xfrm>
          <a:prstGeom prst="rect">
            <a:avLst/>
          </a:prstGeom>
        </p:spPr>
      </p:pic>
      <p:sp>
        <p:nvSpPr>
          <p:cNvPr id="58" name="타원 57">
            <a:hlinkClick r:id="rId4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6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8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9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10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02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83" grpId="0" animBg="1"/>
      <p:bldP spid="89" grpId="0" animBg="1"/>
      <p:bldP spid="90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6888" y="-6286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66720" y="410956"/>
            <a:ext cx="4330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선분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33082" y="1399435"/>
            <a:ext cx="8205947" cy="430887"/>
            <a:chOff x="993918" y="3079124"/>
            <a:chExt cx="8205947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1220107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ㄴ을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곧게 이어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4502" r="50954" b="76429"/>
          <a:stretch/>
        </p:blipFill>
        <p:spPr>
          <a:xfrm>
            <a:off x="1124451" y="1801364"/>
            <a:ext cx="7461177" cy="2481837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3" t="12865" r="26368" b="84158"/>
          <a:stretch/>
        </p:blipFill>
        <p:spPr>
          <a:xfrm>
            <a:off x="2802157" y="2896822"/>
            <a:ext cx="3944052" cy="38739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920" y="2974609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79" cy="933261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936625" y="4712444"/>
            <a:ext cx="8043862" cy="1154034"/>
          </a:xfrm>
          <a:prstGeom prst="roundRect">
            <a:avLst>
              <a:gd name="adj" fmla="val 982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7598" y="4735463"/>
            <a:ext cx="64003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곧은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구부러지지 않은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쭉 뻗은 선입니다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1034007" y="4168047"/>
            <a:ext cx="3290353" cy="430887"/>
            <a:chOff x="1064568" y="2615942"/>
            <a:chExt cx="3290353" cy="430887"/>
          </a:xfrm>
        </p:grpSpPr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1214318" y="2615942"/>
              <a:ext cx="31406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어떠한 모양이 되었나요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64568" y="27777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591" y="5089436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타원 55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10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6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7" y="1429049"/>
            <a:ext cx="8899425" cy="2157806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6888" y="-6286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1034007" y="1356287"/>
            <a:ext cx="6868910" cy="430887"/>
            <a:chOff x="1064568" y="2615942"/>
            <a:chExt cx="6868910" cy="430887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1226193" y="2615942"/>
              <a:ext cx="67072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점을 곧게 이은 선을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무엇이라고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하는지 알아볼까요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1064568" y="27777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66720" y="410956"/>
            <a:ext cx="4330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선분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20"/>
            <a:ext cx="3835379" cy="933261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936624" y="3770132"/>
            <a:ext cx="8043863" cy="2099715"/>
          </a:xfrm>
          <a:prstGeom prst="roundRect">
            <a:avLst>
              <a:gd name="adj" fmla="val 876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32609" y="3330586"/>
            <a:ext cx="4176617" cy="430887"/>
            <a:chOff x="1064568" y="4302665"/>
            <a:chExt cx="4176617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218930" y="4302665"/>
              <a:ext cx="40222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선분이 무엇인지 설명해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064568" y="447560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25881" y="3758160"/>
            <a:ext cx="79877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점을 곧게 이은 선입니다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점 사이의 가장 짧은 길이입니다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직선의 일부분입니다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점을 곧게 이은 선을 선분이라고 하므로 선분의 양쪽에는 끝점이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선분으로 둘러싸인 도형에서의 선분을 변이라고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437" y="46112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8" t="77089" r="56854" b="20768"/>
          <a:stretch/>
        </p:blipFill>
        <p:spPr>
          <a:xfrm>
            <a:off x="3759959" y="2042597"/>
            <a:ext cx="464024" cy="279251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6" t="79777" r="47750" b="17535"/>
          <a:stretch/>
        </p:blipFill>
        <p:spPr>
          <a:xfrm>
            <a:off x="4189863" y="2392898"/>
            <a:ext cx="970458" cy="350302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82484" r="74559" b="14811"/>
          <a:stretch/>
        </p:blipFill>
        <p:spPr>
          <a:xfrm>
            <a:off x="1460310" y="2745470"/>
            <a:ext cx="968991" cy="35257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7746" y="20016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457" y="23886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9269" y="27385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2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74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66720" y="410956"/>
            <a:ext cx="4345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반직선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933082" y="1549872"/>
            <a:ext cx="8091884" cy="769441"/>
            <a:chOff x="993918" y="3079124"/>
            <a:chExt cx="8091884" cy="769441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1220107" y="3079124"/>
              <a:ext cx="786569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ㄱ에서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시작하여 점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ㄴ을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지나 오른쪽으로 길게 늘인 곧은 선을 그어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4502" r="50954" b="76429"/>
          <a:stretch/>
        </p:blipFill>
        <p:spPr>
          <a:xfrm>
            <a:off x="1124451" y="2269588"/>
            <a:ext cx="7461177" cy="2481837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17244" r="22292" b="79961"/>
          <a:stretch/>
        </p:blipFill>
        <p:spPr>
          <a:xfrm>
            <a:off x="2802157" y="3365046"/>
            <a:ext cx="4625761" cy="363806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1" y="3365046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2" y="32420"/>
            <a:ext cx="3835375" cy="933261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691738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40665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85335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933198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642911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1" action="ppaction://hlinksldjump"/>
          </p:cNvPr>
          <p:cNvSpPr/>
          <p:nvPr/>
        </p:nvSpPr>
        <p:spPr>
          <a:xfrm>
            <a:off x="595700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0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724</Words>
  <Application>Microsoft Office PowerPoint</Application>
  <PresentationFormat>A4 용지(210x297mm)</PresentationFormat>
  <Paragraphs>166</Paragraphs>
  <Slides>20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굴림</vt:lpstr>
      <vt:lpstr>Arial</vt:lpstr>
      <vt:lpstr>맑은 고딕</vt:lpstr>
      <vt:lpstr>나눔고딕 ExtraBold</vt:lpstr>
      <vt:lpstr>나눔바른고딕</vt:lpstr>
      <vt:lpstr>나눔고딕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391</cp:revision>
  <dcterms:created xsi:type="dcterms:W3CDTF">2016-11-16T23:53:02Z</dcterms:created>
  <dcterms:modified xsi:type="dcterms:W3CDTF">2018-01-18T23:58:47Z</dcterms:modified>
</cp:coreProperties>
</file>