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78" r:id="rId4"/>
    <p:sldId id="258" r:id="rId5"/>
    <p:sldId id="277" r:id="rId6"/>
    <p:sldId id="271" r:id="rId7"/>
    <p:sldId id="280" r:id="rId8"/>
    <p:sldId id="279" r:id="rId9"/>
    <p:sldId id="262" r:id="rId10"/>
  </p:sldIdLst>
  <p:sldSz cx="9906000" cy="6858000" type="A4"/>
  <p:notesSz cx="6858000" cy="9144000"/>
  <p:embeddedFontLst>
    <p:embeddedFont>
      <p:font typeface="나눔고딕" panose="020D0604000000000000" pitchFamily="50" charset="-127"/>
      <p:regular r:id="rId12"/>
      <p:bold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나눔고딕 ExtraBold" panose="020D0904000000000000" pitchFamily="50" charset="-127"/>
      <p:bold r:id="rId16"/>
    </p:embeddedFont>
    <p:embeddedFont>
      <p:font typeface="나눔바른고딕" panose="020B0603020101020101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3840" autoAdjust="0"/>
  </p:normalViewPr>
  <p:slideViewPr>
    <p:cSldViewPr snapToGrid="0" showGuides="1">
      <p:cViewPr>
        <p:scale>
          <a:sx n="80" d="100"/>
          <a:sy n="80" d="100"/>
        </p:scale>
        <p:origin x="-1476" y="-150"/>
      </p:cViewPr>
      <p:guideLst>
        <p:guide orient="horz" pos="482"/>
        <p:guide orient="horz" pos="3696"/>
        <p:guide orient="horz" pos="618"/>
        <p:guide orient="horz" pos="915"/>
        <p:guide orient="horz"/>
        <p:guide pos="583"/>
        <p:guide pos="56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0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00" y="32400"/>
            <a:ext cx="2777490" cy="912495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3595678" y="3083379"/>
            <a:ext cx="5072098" cy="9936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얼마나 알고 있나요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290128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2613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덧셈과 뺄셈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24~25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그림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pic>
        <p:nvPicPr>
          <p:cNvPr id="108" name="그림 10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5" t="16898" r="30748" b="74428"/>
          <a:stretch/>
        </p:blipFill>
        <p:spPr>
          <a:xfrm>
            <a:off x="6011077" y="2259328"/>
            <a:ext cx="1416841" cy="1130287"/>
          </a:xfrm>
          <a:prstGeom prst="rect">
            <a:avLst/>
          </a:prstGeom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t="16898" r="64714" b="74428"/>
          <a:stretch/>
        </p:blipFill>
        <p:spPr>
          <a:xfrm>
            <a:off x="1656023" y="2259328"/>
            <a:ext cx="1508906" cy="1130287"/>
          </a:xfrm>
          <a:prstGeom prst="rect">
            <a:avLst/>
          </a:prstGeom>
        </p:spPr>
      </p:pic>
      <p:pic>
        <p:nvPicPr>
          <p:cNvPr id="109" name="그림 10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t="30362" r="66176" b="66659"/>
          <a:stretch/>
        </p:blipFill>
        <p:spPr>
          <a:xfrm>
            <a:off x="1658026" y="4610257"/>
            <a:ext cx="1360710" cy="388189"/>
          </a:xfrm>
          <a:prstGeom prst="rect">
            <a:avLst/>
          </a:prstGeom>
        </p:spPr>
      </p:pic>
      <p:pic>
        <p:nvPicPr>
          <p:cNvPr id="110" name="그림 10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3" t="30362" r="31834" b="66659"/>
          <a:stretch/>
        </p:blipFill>
        <p:spPr>
          <a:xfrm>
            <a:off x="5940139" y="4610257"/>
            <a:ext cx="1360710" cy="388189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6358023" y="3156712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13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4 1 7</a:t>
            </a:r>
            <a:endParaRPr lang="ko-KR" altLang="en-US" sz="2200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720" y="410956"/>
            <a:ext cx="4336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수의 덧셈과 뺄셈하기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07456" y="235496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1" name="TextBox 90"/>
          <p:cNvSpPr txBox="1"/>
          <p:nvPr/>
        </p:nvSpPr>
        <p:spPr>
          <a:xfrm>
            <a:off x="7148890" y="4578407"/>
            <a:ext cx="1408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=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368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2" name="그림 9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5900" y="32037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8947" y="45955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Box 93"/>
          <p:cNvSpPr txBox="1"/>
          <p:nvPr/>
        </p:nvSpPr>
        <p:spPr>
          <a:xfrm>
            <a:off x="2801252" y="4578407"/>
            <a:ext cx="10393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=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743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020534" y="3156712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8 9 0</a:t>
            </a:r>
            <a:endParaRPr lang="ko-KR" altLang="en-US" sz="2200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9152" y="46102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" name="그룹 97"/>
          <p:cNvGrpSpPr/>
          <p:nvPr/>
        </p:nvGrpSpPr>
        <p:grpSpPr>
          <a:xfrm>
            <a:off x="1017661" y="1553191"/>
            <a:ext cx="2406495" cy="430887"/>
            <a:chOff x="993918" y="3079124"/>
            <a:chExt cx="2406495" cy="430887"/>
          </a:xfrm>
        </p:grpSpPr>
        <p:sp>
          <p:nvSpPr>
            <p:cNvPr id="99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21921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계산해 보세요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00" name="그룹 99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10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103" name="그림 10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2950" y="31808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693246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32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1" grpId="0"/>
      <p:bldP spid="94" grpId="0"/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0" t="43899" r="54391" b="38298"/>
          <a:stretch/>
        </p:blipFill>
        <p:spPr>
          <a:xfrm>
            <a:off x="1566802" y="2100419"/>
            <a:ext cx="3296366" cy="231977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1" t="42963" r="14259" b="37963"/>
          <a:stretch/>
        </p:blipFill>
        <p:spPr>
          <a:xfrm>
            <a:off x="5061192" y="1992951"/>
            <a:ext cx="3101382" cy="248700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9" name="모서리가 둥근 직사각형 58"/>
          <p:cNvSpPr/>
          <p:nvPr/>
        </p:nvSpPr>
        <p:spPr>
          <a:xfrm>
            <a:off x="1852125" y="4370911"/>
            <a:ext cx="2714624" cy="832940"/>
          </a:xfrm>
          <a:prstGeom prst="roundRect">
            <a:avLst>
              <a:gd name="adj" fmla="val 1189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50624" y="4414074"/>
            <a:ext cx="25685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273+425=698</a:t>
            </a:r>
          </a:p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698+527=1225</a:t>
            </a:r>
          </a:p>
        </p:txBody>
      </p:sp>
      <p:sp>
        <p:nvSpPr>
          <p:cNvPr id="61" name="모서리가 둥근 직사각형 60"/>
          <p:cNvSpPr/>
          <p:nvPr/>
        </p:nvSpPr>
        <p:spPr>
          <a:xfrm>
            <a:off x="5314219" y="4370911"/>
            <a:ext cx="2691112" cy="832941"/>
          </a:xfrm>
          <a:prstGeom prst="roundRect">
            <a:avLst>
              <a:gd name="adj" fmla="val 1284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14993" y="4408671"/>
            <a:ext cx="22661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859-347=512</a:t>
            </a:r>
          </a:p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512-197=315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1319" y="45786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1657" y="45786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94521" y="1521571"/>
            <a:ext cx="4371710" cy="430887"/>
            <a:chOff x="1490961" y="1634305"/>
            <a:chExt cx="4371710" cy="430887"/>
          </a:xfrm>
        </p:grpSpPr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1490961" y="1634305"/>
              <a:ext cx="437171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    빈칸에 알맞은 수를 써넣으세요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.</a:t>
              </a:r>
              <a:endParaRPr lang="en-US" altLang="ko-KR" sz="2200" b="1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1530793" y="1730942"/>
              <a:ext cx="224762" cy="218283"/>
              <a:chOff x="-572047" y="4429132"/>
              <a:chExt cx="291025" cy="289721"/>
            </a:xfrm>
          </p:grpSpPr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16696" y="-12184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66720" y="410956"/>
            <a:ext cx="4336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수의 덧셈과 뺄셈하기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35019" y="3036412"/>
            <a:ext cx="767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698</a:t>
            </a:r>
            <a:endParaRPr lang="ko-KR" altLang="en-US" dirty="0"/>
          </a:p>
        </p:txBody>
      </p:sp>
      <p:sp>
        <p:nvSpPr>
          <p:cNvPr id="35" name="직사각형 34"/>
          <p:cNvSpPr/>
          <p:nvPr/>
        </p:nvSpPr>
        <p:spPr>
          <a:xfrm>
            <a:off x="3731283" y="2444501"/>
            <a:ext cx="767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1225</a:t>
            </a:r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>
            <a:off x="6254471" y="3051788"/>
            <a:ext cx="76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512</a:t>
            </a:r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7133731" y="3647740"/>
            <a:ext cx="76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315</a:t>
            </a:r>
            <a:endParaRPr lang="ko-KR" altLang="en-US" dirty="0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7158" y="24639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605" y="30787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1306" y="30808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865" y="36756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693246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 animBg="1"/>
      <p:bldP spid="62" grpId="0"/>
      <p:bldP spid="6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925513" y="3796904"/>
            <a:ext cx="8043862" cy="914033"/>
            <a:chOff x="925513" y="3796904"/>
            <a:chExt cx="8043862" cy="914033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925513" y="4277461"/>
              <a:ext cx="8043862" cy="43347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89268" y="3796904"/>
              <a:ext cx="4249093" cy="430887"/>
              <a:chOff x="1077036" y="2715594"/>
              <a:chExt cx="4249093" cy="430887"/>
            </a:xfrm>
          </p:grpSpPr>
          <p:sp>
            <p:nvSpPr>
              <p:cNvPr id="67" name="TextBox 19"/>
              <p:cNvSpPr txBox="1">
                <a:spLocks noChangeArrowheads="1"/>
              </p:cNvSpPr>
              <p:nvPr/>
            </p:nvSpPr>
            <p:spPr bwMode="auto">
              <a:xfrm>
                <a:off x="1234944" y="2715594"/>
                <a:ext cx="409118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승주네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학교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학생은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명일까요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1077036" y="286641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25513" y="4912922"/>
            <a:ext cx="8043862" cy="934203"/>
            <a:chOff x="925513" y="4912922"/>
            <a:chExt cx="8043862" cy="934203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925513" y="5413649"/>
              <a:ext cx="8043862" cy="43347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89268" y="4912922"/>
              <a:ext cx="4513588" cy="430887"/>
              <a:chOff x="1077036" y="3624588"/>
              <a:chExt cx="4513588" cy="430887"/>
            </a:xfrm>
          </p:grpSpPr>
          <p:sp>
            <p:nvSpPr>
              <p:cNvPr id="34" name="TextBox 19"/>
              <p:cNvSpPr txBox="1">
                <a:spLocks noChangeArrowheads="1"/>
              </p:cNvSpPr>
              <p:nvPr/>
            </p:nvSpPr>
            <p:spPr bwMode="auto">
              <a:xfrm>
                <a:off x="1234944" y="3624588"/>
                <a:ext cx="435568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하윤이네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학교 학생은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몇 명일까요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1077036" y="377541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988749" y="4278756"/>
            <a:ext cx="43432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528+174=702(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326" y="42913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8750" y="5414944"/>
            <a:ext cx="41145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702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294=408(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326" y="54176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1024893" y="1360246"/>
            <a:ext cx="4078361" cy="430887"/>
            <a:chOff x="1490961" y="1634305"/>
            <a:chExt cx="4078361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490961" y="1634305"/>
              <a:ext cx="407836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    대화를 읽고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물음에 답하세요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.</a:t>
              </a:r>
              <a:endParaRPr lang="en-US" altLang="ko-KR" sz="2200" b="1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1530793" y="1730942"/>
              <a:ext cx="224762" cy="218283"/>
              <a:chOff x="-572047" y="4429132"/>
              <a:chExt cx="291025" cy="289721"/>
            </a:xfrm>
          </p:grpSpPr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666720" y="410956"/>
            <a:ext cx="4336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수의 덧셈과 뺄셈하기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t="68089" r="14376" b="14816"/>
          <a:stretch/>
        </p:blipFill>
        <p:spPr>
          <a:xfrm>
            <a:off x="1064725" y="1641164"/>
            <a:ext cx="7312424" cy="2228970"/>
          </a:xfrm>
          <a:prstGeom prst="rect">
            <a:avLst/>
          </a:prstGeom>
        </p:spPr>
      </p:pic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693246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51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25513" y="4854885"/>
            <a:ext cx="8043862" cy="1006458"/>
            <a:chOff x="925513" y="4854885"/>
            <a:chExt cx="8043862" cy="1006458"/>
          </a:xfrm>
        </p:grpSpPr>
        <p:sp>
          <p:nvSpPr>
            <p:cNvPr id="92" name="모서리가 둥근 직사각형 91"/>
            <p:cNvSpPr/>
            <p:nvPr/>
          </p:nvSpPr>
          <p:spPr>
            <a:xfrm>
              <a:off x="925513" y="5409424"/>
              <a:ext cx="8043862" cy="451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005153" y="4854885"/>
              <a:ext cx="7656989" cy="430887"/>
              <a:chOff x="862900" y="2635121"/>
              <a:chExt cx="7671613" cy="430887"/>
            </a:xfrm>
          </p:grpSpPr>
          <p:sp>
            <p:nvSpPr>
              <p:cNvPr id="94" name="TextBox 19"/>
              <p:cNvSpPr txBox="1">
                <a:spLocks noChangeArrowheads="1"/>
              </p:cNvSpPr>
              <p:nvPr/>
            </p:nvSpPr>
            <p:spPr bwMode="auto">
              <a:xfrm>
                <a:off x="988900" y="2635121"/>
                <a:ext cx="754561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청</a:t>
                </a:r>
                <a:r>
                  <a:rPr lang="ko-KR" altLang="en-US" sz="2200" b="1" spc="-150" dirty="0">
                    <a:latin typeface="나눔고딕" charset="-127"/>
                    <a:ea typeface="나눔고딕" charset="-127"/>
                  </a:rPr>
                  <a:t>군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과 백</a:t>
                </a:r>
                <a:r>
                  <a:rPr lang="ko-KR" altLang="en-US" sz="2200" b="1" spc="-150" dirty="0" smtClean="0">
                    <a:latin typeface="나눔고딕" charset="-127"/>
                    <a:ea typeface="나눔고딕" charset="-127"/>
                  </a:rPr>
                  <a:t>군이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콩 주머니를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각각 몇 개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넣었는지 어림해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862900" y="277314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950606" y="5427063"/>
            <a:ext cx="4233395" cy="43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청군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백군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310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764" y="54384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83972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180000"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수의 덧셈의 계산 결과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0" lvl="1" indent="-180000"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어림하고 확인하기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910652" y="1545053"/>
            <a:ext cx="8168783" cy="769441"/>
            <a:chOff x="1530793" y="1634305"/>
            <a:chExt cx="8168783" cy="769441"/>
          </a:xfrm>
        </p:grpSpPr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1771086" y="1634305"/>
              <a:ext cx="792849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3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학년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학생을 청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군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과 백군으로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나누어 콩 주머니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던져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넣기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경기를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했습니다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.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물음에 답하세요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.</a:t>
              </a: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1530793" y="1730942"/>
              <a:ext cx="224762" cy="218283"/>
              <a:chOff x="-572047" y="4429132"/>
              <a:chExt cx="291025" cy="289721"/>
            </a:xfrm>
          </p:grpSpPr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14305" r="20687" b="66251"/>
          <a:stretch/>
        </p:blipFill>
        <p:spPr>
          <a:xfrm>
            <a:off x="2339228" y="2322778"/>
            <a:ext cx="5129348" cy="2533496"/>
          </a:xfrm>
          <a:prstGeom prst="rect">
            <a:avLst/>
          </a:prstGeom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693246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76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914961" y="3800064"/>
            <a:ext cx="8042062" cy="1340862"/>
            <a:chOff x="914961" y="3800064"/>
            <a:chExt cx="8042062" cy="1340862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914961" y="4353408"/>
              <a:ext cx="8042062" cy="78751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90533" y="3800064"/>
              <a:ext cx="7940960" cy="430887"/>
              <a:chOff x="862900" y="4831157"/>
              <a:chExt cx="7940960" cy="430887"/>
            </a:xfrm>
          </p:grpSpPr>
          <p:sp>
            <p:nvSpPr>
              <p:cNvPr id="37" name="TextBox 19"/>
              <p:cNvSpPr txBox="1">
                <a:spLocks noChangeArrowheads="1"/>
              </p:cNvSpPr>
              <p:nvPr/>
            </p:nvSpPr>
            <p:spPr bwMode="auto">
              <a:xfrm>
                <a:off x="988900" y="4831157"/>
                <a:ext cx="781496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청</a:t>
                </a:r>
                <a:r>
                  <a:rPr lang="ko-KR" altLang="en-US" sz="2200" b="1" spc="-150" dirty="0">
                    <a:latin typeface="나눔고딕" charset="-127"/>
                    <a:ea typeface="나눔고딕" charset="-127"/>
                  </a:rPr>
                  <a:t>군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과 백</a:t>
                </a:r>
                <a:r>
                  <a:rPr lang="ko-KR" altLang="en-US" sz="2200" b="1" spc="-150" dirty="0">
                    <a:latin typeface="나눔고딕" charset="-127"/>
                    <a:ea typeface="나눔고딕" charset="-127"/>
                  </a:rPr>
                  <a:t>군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중 어느 쪽이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콩 주머니를 몇 개 더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많이 넣었을까요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862900" y="496918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927313" y="1538791"/>
            <a:ext cx="8042062" cy="1302539"/>
            <a:chOff x="927313" y="1538791"/>
            <a:chExt cx="8042062" cy="1302539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927313" y="2053812"/>
              <a:ext cx="8042062" cy="78751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011799" y="1538791"/>
              <a:ext cx="7657229" cy="430887"/>
              <a:chOff x="862900" y="3511475"/>
              <a:chExt cx="7657229" cy="430887"/>
            </a:xfrm>
          </p:grpSpPr>
          <p:sp>
            <p:nvSpPr>
              <p:cNvPr id="99" name="TextBox 19"/>
              <p:cNvSpPr txBox="1">
                <a:spLocks noChangeArrowheads="1"/>
              </p:cNvSpPr>
              <p:nvPr/>
            </p:nvSpPr>
            <p:spPr bwMode="auto">
              <a:xfrm>
                <a:off x="988900" y="3511475"/>
                <a:ext cx="753122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청</a:t>
                </a:r>
                <a:r>
                  <a:rPr lang="ko-KR" altLang="en-US" sz="2200" b="1" spc="-150" dirty="0">
                    <a:latin typeface="나눔고딕" charset="-127"/>
                    <a:ea typeface="나눔고딕" charset="-127"/>
                  </a:rPr>
                  <a:t>군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과 백</a:t>
                </a:r>
                <a:r>
                  <a:rPr lang="ko-KR" altLang="en-US" sz="2200" b="1" spc="-150" dirty="0" smtClean="0">
                    <a:latin typeface="나눔고딕" charset="-127"/>
                    <a:ea typeface="나눔고딕" charset="-127"/>
                  </a:rPr>
                  <a:t>군이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콩 주머니를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각각 몇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개 넣었는지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계산해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/>
            </p:nvSpPr>
            <p:spPr bwMode="auto">
              <a:xfrm>
                <a:off x="862900" y="364950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982655" y="2064328"/>
            <a:ext cx="69587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청군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148+153=301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백군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166+137=303(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pic>
        <p:nvPicPr>
          <p:cNvPr id="101" name="그림 10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226" y="22388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90533" y="3107155"/>
            <a:ext cx="5177383" cy="430887"/>
            <a:chOff x="862900" y="4398152"/>
            <a:chExt cx="5177383" cy="430887"/>
          </a:xfrm>
        </p:grpSpPr>
        <p:sp>
          <p:nvSpPr>
            <p:cNvPr id="106" name="TextBox 19"/>
            <p:cNvSpPr txBox="1">
              <a:spLocks noChangeArrowheads="1"/>
            </p:cNvSpPr>
            <p:nvPr/>
          </p:nvSpPr>
          <p:spPr bwMode="auto">
            <a:xfrm>
              <a:off x="988900" y="4398152"/>
              <a:ext cx="505138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어림한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값과 계산한 값을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비교해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8" name="Freeform 14"/>
            <p:cNvSpPr>
              <a:spLocks/>
            </p:cNvSpPr>
            <p:nvPr/>
          </p:nvSpPr>
          <p:spPr bwMode="auto">
            <a:xfrm>
              <a:off x="862900" y="455059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83972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180000"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수의 덧셈의 계산 결과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0" lvl="1" indent="-180000"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어림하고 확인하기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2655" y="4365241"/>
            <a:ext cx="68638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303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301=2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백군이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많이 넣었습니다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874" y="45384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타원 39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8" action="ppaction://hlinksldjump"/>
          </p:cNvPr>
          <p:cNvSpPr/>
          <p:nvPr/>
        </p:nvSpPr>
        <p:spPr>
          <a:xfrm>
            <a:off x="693246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12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9" t="34961" r="6762" b="44782"/>
          <a:stretch/>
        </p:blipFill>
        <p:spPr>
          <a:xfrm>
            <a:off x="2004933" y="3550745"/>
            <a:ext cx="6067538" cy="264125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380476" y="5076026"/>
            <a:ext cx="1218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2200" b="1" spc="6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en-US" altLang="ko-KR" sz="2200" b="1" spc="6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endParaRPr lang="ko-KR" altLang="en-US" sz="2200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461015" y="4455804"/>
            <a:ext cx="3289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백의 자리에서 </a:t>
            </a:r>
            <a:r>
              <a:rPr lang="ko-KR" altLang="en-US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받아내림한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수를 빼지 않았습니다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/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6720" y="410956"/>
            <a:ext cx="43327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180000"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수의 뺄셈의 잘못된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0" lvl="1" indent="-180000"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계산 과정 설명하기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94521" y="1516905"/>
            <a:ext cx="7369667" cy="532453"/>
            <a:chOff x="770197" y="1412776"/>
            <a:chExt cx="7369667" cy="532453"/>
          </a:xfrm>
        </p:grpSpPr>
        <p:sp>
          <p:nvSpPr>
            <p:cNvPr id="81" name="TextBox 19"/>
            <p:cNvSpPr txBox="1">
              <a:spLocks noChangeArrowheads="1"/>
            </p:cNvSpPr>
            <p:nvPr/>
          </p:nvSpPr>
          <p:spPr bwMode="auto">
            <a:xfrm>
              <a:off x="994959" y="1412776"/>
              <a:ext cx="7144905" cy="532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잘못 계산한 곳을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찾아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이유를 쓰고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,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바르게 계산해 보세요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. </a:t>
              </a: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770197" y="1595602"/>
              <a:ext cx="224762" cy="218283"/>
              <a:chOff x="-572047" y="4429132"/>
              <a:chExt cx="291025" cy="289721"/>
            </a:xfrm>
          </p:grpSpPr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 t="40683" r="67322" b="50039"/>
          <a:stretch/>
        </p:blipFill>
        <p:spPr>
          <a:xfrm>
            <a:off x="4155558" y="2341098"/>
            <a:ext cx="1594884" cy="120964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7439" y="46585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1399" y="51302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693246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19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3" y="2636912"/>
            <a:ext cx="5634285" cy="22096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탐구 수학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265113" marR="0" lvl="0" indent="-265113" algn="ju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-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건강하게 생활하려면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  </a:t>
            </a:r>
          </a:p>
          <a:p>
            <a:pPr marL="265113" marR="0" lvl="0" indent="-265113" algn="ju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spc="3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어떻게 해야 할까요 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6616" y="3143248"/>
            <a:ext cx="20858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1" name="모서리가 둥근 직사각형 30"/>
          <p:cNvSpPr/>
          <p:nvPr/>
        </p:nvSpPr>
        <p:spPr>
          <a:xfrm>
            <a:off x="395536" y="476672"/>
            <a:ext cx="276235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67544" y="464797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2751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03648" y="548680"/>
            <a:ext cx="175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59" y="51450"/>
            <a:ext cx="2687479" cy="88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268</Words>
  <Application>Microsoft Office PowerPoint</Application>
  <PresentationFormat>A4 용지(210x297mm)</PresentationFormat>
  <Paragraphs>71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굴림</vt:lpstr>
      <vt:lpstr>Arial</vt:lpstr>
      <vt:lpstr>나눔고딕</vt:lpstr>
      <vt:lpstr>맑은 고딕</vt:lpstr>
      <vt:lpstr>나눔고딕 ExtraBold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298</cp:revision>
  <dcterms:created xsi:type="dcterms:W3CDTF">2016-11-16T23:53:02Z</dcterms:created>
  <dcterms:modified xsi:type="dcterms:W3CDTF">2018-01-12T07:24:30Z</dcterms:modified>
</cp:coreProperties>
</file>