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2"/>
  </p:notesMasterIdLst>
  <p:sldIdLst>
    <p:sldId id="256" r:id="rId4"/>
    <p:sldId id="257" r:id="rId5"/>
    <p:sldId id="258" r:id="rId6"/>
    <p:sldId id="279" r:id="rId7"/>
    <p:sldId id="271" r:id="rId8"/>
    <p:sldId id="283" r:id="rId9"/>
    <p:sldId id="275" r:id="rId10"/>
    <p:sldId id="277" r:id="rId11"/>
    <p:sldId id="278" r:id="rId12"/>
    <p:sldId id="276" r:id="rId13"/>
    <p:sldId id="284" r:id="rId14"/>
    <p:sldId id="259" r:id="rId15"/>
    <p:sldId id="274" r:id="rId16"/>
    <p:sldId id="266" r:id="rId17"/>
    <p:sldId id="280" r:id="rId18"/>
    <p:sldId id="281" r:id="rId19"/>
    <p:sldId id="282" r:id="rId20"/>
    <p:sldId id="262" r:id="rId21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3"/>
      <p:bold r:id="rId24"/>
    </p:embeddedFont>
    <p:embeddedFont>
      <p:font typeface="나눔고딕 ExtraBold" panose="020D0904000000000000" pitchFamily="50" charset="-127"/>
      <p:bold r:id="rId25"/>
    </p:embeddedFont>
    <p:embeddedFont>
      <p:font typeface="나눔바른고딕" panose="020B0603020101020101" pitchFamily="50" charset="-127"/>
      <p:regular r:id="rId26"/>
      <p:bold r:id="rId27"/>
    </p:embeddedFont>
    <p:embeddedFont>
      <p:font typeface="나눔고딕" panose="020D0604000000000000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 orient="horz" pos="3702">
          <p15:clr>
            <a:srgbClr val="A4A3A4"/>
          </p15:clr>
        </p15:guide>
        <p15:guide id="9" orient="horz" pos="616">
          <p15:clr>
            <a:srgbClr val="A4A3A4"/>
          </p15:clr>
        </p15:guide>
        <p15:guide id="10" orient="horz" pos="924">
          <p15:clr>
            <a:srgbClr val="A4A3A4"/>
          </p15:clr>
        </p15:guide>
        <p15:guide id="11" pos="580">
          <p15:clr>
            <a:srgbClr val="A4A3A4"/>
          </p15:clr>
        </p15:guide>
        <p15:guide id="12" pos="56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482" y="-138"/>
      </p:cViewPr>
      <p:guideLst>
        <p:guide orient="horz" pos="482"/>
        <p:guide orient="horz" pos="3884"/>
        <p:guide orient="horz" pos="618"/>
        <p:guide orient="horz" pos="935"/>
        <p:guide orient="horz"/>
        <p:guide orient="horz" pos="3702"/>
        <p:guide orient="horz" pos="616"/>
        <p:guide orient="horz" pos="924"/>
        <p:guide pos="262"/>
        <p:guide pos="5978"/>
        <p:guide pos="580"/>
        <p:guide pos="56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23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98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98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98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98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98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4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0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2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67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2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7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48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28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15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53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5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emf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4.xml"/><Relationship Id="rId4" Type="http://schemas.openxmlformats.org/officeDocument/2006/relationships/image" Target="../media/image16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e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3152969"/>
            <a:ext cx="5072098" cy="7080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</a:rPr>
              <a:t>뺄셈을  해  볼까요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3600" spc="-300" dirty="0">
              <a:latin typeface="나눔고딕 ExtraBold" pitchFamily="50" charset="-127"/>
              <a:ea typeface="나눔고딕 ExtraBold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덧셈과 뺄셈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0~21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16~17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95138" y="4586669"/>
            <a:ext cx="8064266" cy="1302019"/>
            <a:chOff x="895138" y="2734674"/>
            <a:chExt cx="8064266" cy="1302019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895138" y="3243744"/>
              <a:ext cx="8064266" cy="792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23696" y="2734674"/>
              <a:ext cx="5348905" cy="430887"/>
              <a:chOff x="488504" y="3208035"/>
              <a:chExt cx="5348905" cy="430887"/>
            </a:xfrm>
          </p:grpSpPr>
          <p:sp>
            <p:nvSpPr>
              <p:cNvPr id="106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3208035"/>
                <a:ext cx="52229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백 모형이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개가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되는 이유를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말해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488504" y="334606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76000" y="5107589"/>
            <a:ext cx="7921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개를 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바꾸어 백 모형이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개에서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되었기 때문입니다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212542" y="1437068"/>
            <a:ext cx="4772708" cy="1308330"/>
            <a:chOff x="909352" y="1275221"/>
            <a:chExt cx="4772708" cy="1308330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09352" y="2131632"/>
              <a:ext cx="4772708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1020557" y="1275221"/>
              <a:ext cx="4635657" cy="773286"/>
              <a:chOff x="488504" y="1977498"/>
              <a:chExt cx="4635657" cy="773286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1977498"/>
                <a:ext cx="4509657" cy="77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백 모형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개를 빼면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백 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488504" y="211552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12" name="그림 1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823" y="52834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524</a:t>
            </a:r>
            <a:r>
              <a:rPr lang="en-US" altLang="ko-KR" sz="2300" dirty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365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63652" y="2303995"/>
            <a:ext cx="2236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7" name="그림 10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0778" y="23160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3386" r="32607" b="72051"/>
          <a:stretch/>
        </p:blipFill>
        <p:spPr>
          <a:xfrm>
            <a:off x="738920" y="1344130"/>
            <a:ext cx="3426460" cy="3200636"/>
          </a:xfrm>
          <a:prstGeom prst="rect">
            <a:avLst/>
          </a:prstGeom>
        </p:spPr>
      </p:pic>
      <p:pic>
        <p:nvPicPr>
          <p:cNvPr id="71" name="그림 7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1" t="52737" r="32852" b="21809"/>
          <a:stretch/>
        </p:blipFill>
        <p:spPr>
          <a:xfrm>
            <a:off x="697976" y="1316834"/>
            <a:ext cx="3426460" cy="3316748"/>
          </a:xfrm>
          <a:prstGeom prst="rect">
            <a:avLst/>
          </a:prstGeom>
        </p:spPr>
      </p:pic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24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915743" y="1569293"/>
            <a:ext cx="8064266" cy="958995"/>
            <a:chOff x="915743" y="4244258"/>
            <a:chExt cx="8064266" cy="958995"/>
          </a:xfrm>
        </p:grpSpPr>
        <p:sp>
          <p:nvSpPr>
            <p:cNvPr id="109" name="모서리가 둥근 직사각형 108"/>
            <p:cNvSpPr/>
            <p:nvPr/>
          </p:nvSpPr>
          <p:spPr>
            <a:xfrm>
              <a:off x="915743" y="4767436"/>
              <a:ext cx="8064266" cy="4358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23696" y="4244258"/>
              <a:ext cx="3324311" cy="430887"/>
              <a:chOff x="488504" y="4451240"/>
              <a:chExt cx="3324311" cy="430887"/>
            </a:xfrm>
          </p:grpSpPr>
          <p:sp>
            <p:nvSpPr>
              <p:cNvPr id="111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4451240"/>
                <a:ext cx="319831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524</a:t>
                </a:r>
                <a:r>
                  <a:rPr lang="en-US" altLang="ko-KR" sz="2200" b="1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365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13" name="Freeform 14"/>
              <p:cNvSpPr>
                <a:spLocks/>
              </p:cNvSpPr>
              <p:nvPr/>
            </p:nvSpPr>
            <p:spPr bwMode="auto">
              <a:xfrm>
                <a:off x="488504" y="458926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960462" y="2092099"/>
            <a:ext cx="19789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524</a:t>
            </a:r>
            <a:r>
              <a:rPr lang="en-US" altLang="ko-KR" sz="2300" dirty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365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023696" y="2848722"/>
            <a:ext cx="5020289" cy="430887"/>
            <a:chOff x="488504" y="5355407"/>
            <a:chExt cx="5020289" cy="430887"/>
          </a:xfrm>
        </p:grpSpPr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614504" y="5355407"/>
              <a:ext cx="48942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어림한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값과 계산한 값을 비교해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488504" y="549343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532" y="20920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7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t="19788" r="12384" b="64613"/>
          <a:stretch/>
        </p:blipFill>
        <p:spPr>
          <a:xfrm>
            <a:off x="1081611" y="1356855"/>
            <a:ext cx="7891052" cy="227381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915187" y="3443890"/>
            <a:ext cx="8070063" cy="2414398"/>
            <a:chOff x="915187" y="3443890"/>
            <a:chExt cx="8070063" cy="2414398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15187" y="3970848"/>
              <a:ext cx="8070063" cy="1887440"/>
            </a:xfrm>
            <a:prstGeom prst="roundRect">
              <a:avLst>
                <a:gd name="adj" fmla="val 610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18611" y="3443890"/>
              <a:ext cx="3962307" cy="430887"/>
              <a:chOff x="442150" y="3780516"/>
              <a:chExt cx="3962307" cy="43088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568150" y="3780516"/>
                <a:ext cx="383630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계산하는 방법을 말해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442150" y="391854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18611" y="1356855"/>
            <a:ext cx="5569874" cy="430887"/>
            <a:chOff x="442150" y="1412776"/>
            <a:chExt cx="5569874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667291" y="1412776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계산으로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 방법을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442150" y="153444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524</a:t>
            </a:r>
            <a:r>
              <a:rPr lang="en-US" altLang="ko-KR" sz="2300" dirty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365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39500" y="4022016"/>
            <a:ext cx="792196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십의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자리에서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받아내림이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있으면 일의 자리에 받아내려 계산하고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백의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자리에서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받아내림이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있으면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십의 자리에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받아내려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</a:t>
            </a:r>
          </a:p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받아내림이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연속으로 두 번 있으므로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받아내림한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수를 정확히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표시해 둡니다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100" y="47058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4313475" y="3156712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4 5 7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8" name="그림 9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1" t="32284" r="45659" b="58224"/>
          <a:stretch/>
        </p:blipFill>
        <p:spPr>
          <a:xfrm>
            <a:off x="3654343" y="2241771"/>
            <a:ext cx="1835793" cy="1236752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32284" r="70476" b="58224"/>
          <a:stretch/>
        </p:blipFill>
        <p:spPr>
          <a:xfrm>
            <a:off x="976717" y="2241771"/>
            <a:ext cx="1697536" cy="1236752"/>
          </a:xfrm>
          <a:prstGeom prst="rect">
            <a:avLst/>
          </a:prstGeom>
        </p:spPr>
      </p:pic>
      <p:pic>
        <p:nvPicPr>
          <p:cNvPr id="99" name="그림 9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7" t="33031" r="22721" b="62970"/>
          <a:stretch/>
        </p:blipFill>
        <p:spPr>
          <a:xfrm>
            <a:off x="6390837" y="2843884"/>
            <a:ext cx="1447804" cy="521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2300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251" y="31830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7658132" y="2858671"/>
            <a:ext cx="1039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=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178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97406" y="3156712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4 8 9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3076" y="29017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1017661" y="1553191"/>
            <a:ext cx="8194072" cy="430887"/>
            <a:chOff x="993918" y="3079124"/>
            <a:chExt cx="8194072" cy="430887"/>
          </a:xfrm>
        </p:grpSpPr>
        <p:sp>
          <p:nvSpPr>
            <p:cNvPr id="82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4" name="그룹 83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87" name="그림 8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46" y="31830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3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8875" y="3411685"/>
            <a:ext cx="8076374" cy="965740"/>
            <a:chOff x="908875" y="3711941"/>
            <a:chExt cx="8076374" cy="96574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908875" y="4225762"/>
              <a:ext cx="8076374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1015872" y="3711941"/>
              <a:ext cx="3374492" cy="430887"/>
              <a:chOff x="620060" y="2320050"/>
              <a:chExt cx="3374492" cy="430887"/>
            </a:xfrm>
          </p:grpSpPr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775401" y="2320050"/>
                <a:ext cx="321915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어떻게 구할 수 있을까요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620060" y="247407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0954" y="410956"/>
            <a:ext cx="43300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문장으로 된 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2659" y="3931947"/>
            <a:ext cx="49286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635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계산하면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944" y="3943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08875" y="2220564"/>
            <a:ext cx="8076375" cy="956253"/>
            <a:chOff x="908875" y="2554675"/>
            <a:chExt cx="8076375" cy="956253"/>
          </a:xfrm>
        </p:grpSpPr>
        <p:grpSp>
          <p:nvGrpSpPr>
            <p:cNvPr id="33" name="그룹 32"/>
            <p:cNvGrpSpPr/>
            <p:nvPr/>
          </p:nvGrpSpPr>
          <p:grpSpPr>
            <a:xfrm>
              <a:off x="1015872" y="2554675"/>
              <a:ext cx="3560440" cy="430887"/>
              <a:chOff x="620060" y="1423518"/>
              <a:chExt cx="3560440" cy="430887"/>
            </a:xfrm>
          </p:grpSpPr>
          <p:sp>
            <p:nvSpPr>
              <p:cNvPr id="34" name="TextBox 19"/>
              <p:cNvSpPr txBox="1">
                <a:spLocks noChangeArrowheads="1"/>
              </p:cNvSpPr>
              <p:nvPr/>
            </p:nvSpPr>
            <p:spPr bwMode="auto">
              <a:xfrm>
                <a:off x="775401" y="1423518"/>
                <a:ext cx="34050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무엇을 구하는 문제인가요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7" name="모서리가 둥근 직사각형 46"/>
            <p:cNvSpPr/>
            <p:nvPr/>
          </p:nvSpPr>
          <p:spPr>
            <a:xfrm>
              <a:off x="908875" y="3060085"/>
              <a:ext cx="8076375" cy="4508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02659" y="2735952"/>
            <a:ext cx="60325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배에 몇 명이 더 타야 하는지 구하는 문제입니다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944" y="27464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08875" y="4647269"/>
            <a:ext cx="8076374" cy="949448"/>
            <a:chOff x="908875" y="4892933"/>
            <a:chExt cx="8076374" cy="949448"/>
          </a:xfrm>
        </p:grpSpPr>
        <p:grpSp>
          <p:nvGrpSpPr>
            <p:cNvPr id="30" name="그룹 29"/>
            <p:cNvGrpSpPr/>
            <p:nvPr/>
          </p:nvGrpSpPr>
          <p:grpSpPr>
            <a:xfrm>
              <a:off x="1015872" y="4892933"/>
              <a:ext cx="3798952" cy="430887"/>
              <a:chOff x="620060" y="3322173"/>
              <a:chExt cx="3798952" cy="430887"/>
            </a:xfrm>
          </p:grpSpPr>
          <p:sp>
            <p:nvSpPr>
              <p:cNvPr id="31" name="TextBox 19"/>
              <p:cNvSpPr txBox="1">
                <a:spLocks noChangeArrowheads="1"/>
              </p:cNvSpPr>
              <p:nvPr/>
            </p:nvSpPr>
            <p:spPr bwMode="auto">
              <a:xfrm>
                <a:off x="778272" y="3322173"/>
                <a:ext cx="364074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배에 몇 명이 더 타야 할까요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620060" y="34729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4" name="모서리가 둥근 직사각형 53"/>
            <p:cNvSpPr/>
            <p:nvPr/>
          </p:nvSpPr>
          <p:spPr>
            <a:xfrm>
              <a:off x="908875" y="5390462"/>
              <a:ext cx="8076374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02659" y="5151239"/>
            <a:ext cx="49286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635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178=457(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7" name="그림 56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27366" y="1356438"/>
            <a:ext cx="8253667" cy="769441"/>
            <a:chOff x="1530793" y="1634305"/>
            <a:chExt cx="8253667" cy="769441"/>
          </a:xfrm>
        </p:grpSpPr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1804428" y="1634305"/>
              <a:ext cx="798003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목포로 가는 배에 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635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명이 타기로 했습니다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지금 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178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명이 탔다면 몇 명이 더 타야 할까요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530793" y="1730942"/>
              <a:ext cx="224762" cy="218283"/>
              <a:chOff x="-572047" y="4429132"/>
              <a:chExt cx="291025" cy="289721"/>
            </a:xfrm>
          </p:grpSpPr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944" y="51919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타원 40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6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41" y="2324709"/>
            <a:ext cx="5383318" cy="118835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699287" y="3038581"/>
            <a:ext cx="756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365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31466" y="1450876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그림을 보고       안에 알맞은 수를 써넣으세요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7" y="30658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3513715" y="1535318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33426" y="1439337"/>
            <a:ext cx="6929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2. 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계산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해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730112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418 </a:t>
            </a:r>
            <a:r>
              <a:rPr lang="en-US" altLang="ko-KR" sz="22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129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80532" y="4457791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289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36592" y="2251577"/>
            <a:ext cx="1353314" cy="769441"/>
            <a:chOff x="1736592" y="2251577"/>
            <a:chExt cx="1353314" cy="769441"/>
          </a:xfrm>
        </p:grpSpPr>
        <p:sp>
          <p:nvSpPr>
            <p:cNvPr id="29" name="직사각형 28"/>
            <p:cNvSpPr/>
            <p:nvPr/>
          </p:nvSpPr>
          <p:spPr>
            <a:xfrm>
              <a:off x="2132377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5 2 1</a:t>
              </a: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2 6 3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1793369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1736592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2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2132377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2 5 8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138733" y="2251577"/>
            <a:ext cx="1353314" cy="769441"/>
            <a:chOff x="5138733" y="2251577"/>
            <a:chExt cx="1353314" cy="769441"/>
          </a:xfrm>
        </p:grpSpPr>
        <p:sp>
          <p:nvSpPr>
            <p:cNvPr id="35" name="직사각형 34"/>
            <p:cNvSpPr/>
            <p:nvPr/>
          </p:nvSpPr>
          <p:spPr>
            <a:xfrm>
              <a:off x="5534518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7 6 6</a:t>
              </a: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3 8 8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5195510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5138733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5534518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3 7 8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83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958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5090020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835 </a:t>
            </a:r>
            <a:r>
              <a:rPr lang="en-US" altLang="ko-KR" sz="22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737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540440" y="4457791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98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284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459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3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8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926515" y="1438176"/>
            <a:ext cx="8133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lang="en-US" altLang="ko-KR" sz="2200" b="1" spc="22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신선 농장에서 수확한 토마토는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542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달콤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농장에서 수확한 토마토는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399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신선 농장은 </a:t>
            </a:r>
            <a:r>
              <a:rPr lang="ko-KR" altLang="en-US" sz="22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달콤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농장보다 토마토를 몇 개 더 많이 수확했을까요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1919000" y="2794929"/>
            <a:ext cx="3865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542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399=143(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84397" y="2794950"/>
            <a:ext cx="2005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개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265125" y="2798382"/>
            <a:ext cx="1088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143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801" y="28244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1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728864" y="3149849"/>
            <a:ext cx="5072098" cy="711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395536" y="476672"/>
            <a:ext cx="28443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(3)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40818" y="5460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8370119" y="5460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9" y="2643182"/>
            <a:ext cx="550443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받아내림이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두 번 있는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-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의</a:t>
            </a: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계산 결과를 어림하고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계산해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8443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뺄셈을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(3)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6" y="1962110"/>
            <a:ext cx="7288685" cy="291629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3" name="그룹 2"/>
          <p:cNvGrpSpPr/>
          <p:nvPr/>
        </p:nvGrpSpPr>
        <p:grpSpPr>
          <a:xfrm>
            <a:off x="917130" y="4893846"/>
            <a:ext cx="8068119" cy="975656"/>
            <a:chOff x="917130" y="4893846"/>
            <a:chExt cx="8068119" cy="975656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17130" y="5425906"/>
              <a:ext cx="8068119" cy="4435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015138" y="4893846"/>
              <a:ext cx="4198439" cy="430887"/>
              <a:chOff x="1712640" y="2884607"/>
              <a:chExt cx="4198439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1888824" y="2884607"/>
                <a:ext cx="402225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배를 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경험을 이야기해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4" name="Freeform 14"/>
              <p:cNvSpPr>
                <a:spLocks/>
              </p:cNvSpPr>
              <p:nvPr/>
            </p:nvSpPr>
            <p:spPr bwMode="auto">
              <a:xfrm>
                <a:off x="1712640" y="302748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007443" y="5432261"/>
            <a:ext cx="51470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파도 때문에 배가 많이 흔들렸습니다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071" y="5438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66720" y="410956"/>
            <a:ext cx="43558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구명조끼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수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1028082" y="1550027"/>
            <a:ext cx="8194072" cy="430887"/>
            <a:chOff x="993918" y="3079124"/>
            <a:chExt cx="8194072" cy="430887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층에 구명조끼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몇 개 있는지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t="7382" r="57663" b="82879"/>
          <a:stretch/>
        </p:blipFill>
        <p:spPr>
          <a:xfrm>
            <a:off x="1129739" y="2154083"/>
            <a:ext cx="2451100" cy="1269017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1" t="6994" r="16931" b="83925"/>
          <a:stretch/>
        </p:blipFill>
        <p:spPr>
          <a:xfrm>
            <a:off x="5022895" y="2214993"/>
            <a:ext cx="2694248" cy="1183416"/>
          </a:xfrm>
          <a:prstGeom prst="rect">
            <a:avLst/>
          </a:prstGeom>
        </p:spPr>
      </p:pic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17210" y="1547637"/>
            <a:ext cx="8068119" cy="956377"/>
            <a:chOff x="917210" y="1547637"/>
            <a:chExt cx="8068119" cy="956377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17210" y="2063966"/>
              <a:ext cx="8068119" cy="4400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15138" y="1547637"/>
              <a:ext cx="4880380" cy="430887"/>
              <a:chOff x="1712640" y="4343765"/>
              <a:chExt cx="4880380" cy="430887"/>
            </a:xfrm>
          </p:grpSpPr>
          <p:sp>
            <p:nvSpPr>
              <p:cNvPr id="67" name="TextBox 19"/>
              <p:cNvSpPr txBox="1">
                <a:spLocks noChangeArrowheads="1"/>
              </p:cNvSpPr>
              <p:nvPr/>
            </p:nvSpPr>
            <p:spPr bwMode="auto">
              <a:xfrm>
                <a:off x="1894298" y="4343765"/>
                <a:ext cx="469872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배에 구명조끼가 모두 몇 개가 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1712640" y="449458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17131" y="2673018"/>
            <a:ext cx="8068119" cy="976207"/>
            <a:chOff x="917131" y="2673018"/>
            <a:chExt cx="8068119" cy="976207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917131" y="3209177"/>
              <a:ext cx="8068119" cy="4400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15138" y="2673018"/>
              <a:ext cx="3891383" cy="430887"/>
              <a:chOff x="1712640" y="5186921"/>
              <a:chExt cx="3891383" cy="430887"/>
            </a:xfrm>
          </p:grpSpPr>
          <p:sp>
            <p:nvSpPr>
              <p:cNvPr id="93" name="TextBox 19"/>
              <p:cNvSpPr txBox="1">
                <a:spLocks noChangeArrowheads="1"/>
              </p:cNvSpPr>
              <p:nvPr/>
            </p:nvSpPr>
            <p:spPr bwMode="auto">
              <a:xfrm>
                <a:off x="1870309" y="5186921"/>
                <a:ext cx="373371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층에 몇 개가 있다고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했나요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1712640" y="53363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929592" y="4871156"/>
            <a:ext cx="8055657" cy="998130"/>
            <a:chOff x="929592" y="4871156"/>
            <a:chExt cx="8055657" cy="998130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929592" y="5417367"/>
              <a:ext cx="8055657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1012397" y="4871156"/>
              <a:ext cx="4755794" cy="430887"/>
              <a:chOff x="1136576" y="2279534"/>
              <a:chExt cx="4755794" cy="430887"/>
            </a:xfrm>
          </p:grpSpPr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1262576" y="2279534"/>
                <a:ext cx="4629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어떻게 구하면 되는지 식을 써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1136576" y="241756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29592" y="3774814"/>
            <a:ext cx="8055657" cy="1015884"/>
            <a:chOff x="929592" y="3774814"/>
            <a:chExt cx="8055657" cy="1015884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929592" y="4338779"/>
              <a:ext cx="8055657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1012397" y="3774814"/>
              <a:ext cx="5817364" cy="430887"/>
              <a:chOff x="1136576" y="1378909"/>
              <a:chExt cx="5817364" cy="430887"/>
            </a:xfrm>
          </p:grpSpPr>
          <p:sp>
            <p:nvSpPr>
              <p:cNvPr id="41" name="TextBox 19"/>
              <p:cNvSpPr txBox="1">
                <a:spLocks noChangeArrowheads="1"/>
              </p:cNvSpPr>
              <p:nvPr/>
            </p:nvSpPr>
            <p:spPr bwMode="auto">
              <a:xfrm>
                <a:off x="1280592" y="1378909"/>
                <a:ext cx="567334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층에 구명조끼가 몇 개 있는지 어림해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1136576" y="153444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1007443" y="2068547"/>
            <a:ext cx="27743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524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개가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151" y="20941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07443" y="3218303"/>
            <a:ext cx="27743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개가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151" y="32169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66720" y="410956"/>
            <a:ext cx="43558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구명조끼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수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598" y="5435006"/>
            <a:ext cx="27218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524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151" y="54266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956598" y="4356418"/>
            <a:ext cx="2721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정도입니다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151" y="43500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06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2" grpId="0"/>
      <p:bldP spid="3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9671" y="1541391"/>
            <a:ext cx="8055657" cy="1007209"/>
            <a:chOff x="929671" y="1541391"/>
            <a:chExt cx="8055657" cy="1007209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929671" y="2096681"/>
              <a:ext cx="8055657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12397" y="1541391"/>
              <a:ext cx="7003080" cy="430887"/>
              <a:chOff x="1136576" y="3153782"/>
              <a:chExt cx="7003080" cy="430887"/>
            </a:xfrm>
          </p:grpSpPr>
          <p:sp>
            <p:nvSpPr>
              <p:cNvPr id="99" name="TextBox 19"/>
              <p:cNvSpPr txBox="1">
                <a:spLocks noChangeArrowheads="1"/>
              </p:cNvSpPr>
              <p:nvPr/>
            </p:nvSpPr>
            <p:spPr bwMode="auto">
              <a:xfrm>
                <a:off x="1275276" y="3153782"/>
                <a:ext cx="686438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524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와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365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각각 얼마로 어림하여 계산하면 좋을까요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1136576" y="331438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12344" y="4282304"/>
            <a:ext cx="8073728" cy="1325859"/>
            <a:chOff x="912344" y="2697651"/>
            <a:chExt cx="8073728" cy="1325859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912344" y="3230322"/>
              <a:ext cx="8073728" cy="793188"/>
            </a:xfrm>
            <a:prstGeom prst="roundRect">
              <a:avLst>
                <a:gd name="adj" fmla="val 1097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1011062" y="2697651"/>
              <a:ext cx="5196293" cy="430887"/>
              <a:chOff x="1722080" y="1412776"/>
              <a:chExt cx="5196293" cy="430887"/>
            </a:xfrm>
          </p:grpSpPr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1897447" y="1412776"/>
                <a:ext cx="502092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524</a:t>
                </a:r>
                <a:r>
                  <a:rPr lang="en-US" altLang="ko-KR" sz="2200" b="1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365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어떻게 계산할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1722080" y="156521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81996" y="2093416"/>
            <a:ext cx="75274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524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370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어림하면 좋을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381" y="21139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66720" y="410956"/>
            <a:ext cx="43558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구명조끼의 수 알아보기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8738" y="4828377"/>
            <a:ext cx="67065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400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124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차례대로 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차례대로 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090" y="50028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그룹 28"/>
          <p:cNvGrpSpPr/>
          <p:nvPr/>
        </p:nvGrpSpPr>
        <p:grpSpPr>
          <a:xfrm>
            <a:off x="929671" y="2901640"/>
            <a:ext cx="8055657" cy="994509"/>
            <a:chOff x="929671" y="1554091"/>
            <a:chExt cx="8055657" cy="994509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929671" y="2096681"/>
              <a:ext cx="8055657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1012397" y="1554091"/>
              <a:ext cx="5800703" cy="430887"/>
              <a:chOff x="1136576" y="3166482"/>
              <a:chExt cx="5800703" cy="430887"/>
            </a:xfrm>
          </p:grpSpPr>
          <p:sp>
            <p:nvSpPr>
              <p:cNvPr id="43" name="TextBox 19"/>
              <p:cNvSpPr txBox="1">
                <a:spLocks noChangeArrowheads="1"/>
              </p:cNvSpPr>
              <p:nvPr/>
            </p:nvSpPr>
            <p:spPr bwMode="auto">
              <a:xfrm>
                <a:off x="1287976" y="3166482"/>
                <a:ext cx="56493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524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와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365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를 어림하여 계산하면 얼마일까요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1136576" y="331438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981996" y="3440965"/>
            <a:ext cx="75274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381" y="34615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타원 49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6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35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36231" y="2834115"/>
            <a:ext cx="8051318" cy="1026648"/>
            <a:chOff x="936231" y="2603901"/>
            <a:chExt cx="8051318" cy="1026648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36231" y="3178630"/>
              <a:ext cx="8051318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20247" y="2603901"/>
              <a:ext cx="5695029" cy="430887"/>
              <a:chOff x="776536" y="1760155"/>
              <a:chExt cx="5695029" cy="430887"/>
            </a:xfrm>
          </p:grpSpPr>
          <p:sp>
            <p:nvSpPr>
              <p:cNvPr id="49" name="TextBox 19"/>
              <p:cNvSpPr txBox="1">
                <a:spLocks noChangeArrowheads="1"/>
              </p:cNvSpPr>
              <p:nvPr/>
            </p:nvSpPr>
            <p:spPr bwMode="auto">
              <a:xfrm>
                <a:off x="915236" y="1760155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524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는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776536" y="191088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984731" y="3419360"/>
            <a:ext cx="64939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005" y="34260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020247" y="2185459"/>
            <a:ext cx="4303623" cy="430887"/>
            <a:chOff x="776536" y="1389390"/>
            <a:chExt cx="4303623" cy="430887"/>
          </a:xfrm>
        </p:grpSpPr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915236" y="1389390"/>
              <a:ext cx="41649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524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를 수 모형으로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776536" y="154011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524</a:t>
            </a:r>
            <a:r>
              <a:rPr lang="en-US" altLang="ko-KR" sz="2300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365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grpSp>
        <p:nvGrpSpPr>
          <p:cNvPr id="48" name="그룹 47"/>
          <p:cNvGrpSpPr/>
          <p:nvPr/>
        </p:nvGrpSpPr>
        <p:grpSpPr>
          <a:xfrm>
            <a:off x="926482" y="1550027"/>
            <a:ext cx="8194072" cy="430887"/>
            <a:chOff x="993918" y="3079124"/>
            <a:chExt cx="8194072" cy="430887"/>
          </a:xfrm>
        </p:grpSpPr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524</a:t>
              </a:r>
              <a:r>
                <a:rPr kumimoji="0" lang="en-US" altLang="ko-KR" sz="2200" b="1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365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어떻게 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4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209598" y="1366452"/>
            <a:ext cx="4775652" cy="880545"/>
            <a:chOff x="933931" y="3854042"/>
            <a:chExt cx="4775652" cy="880545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933931" y="4298770"/>
              <a:ext cx="4775652" cy="4358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20247" y="3854042"/>
              <a:ext cx="3686466" cy="430887"/>
              <a:chOff x="776536" y="2768795"/>
              <a:chExt cx="3686466" cy="430887"/>
            </a:xfrm>
          </p:grpSpPr>
          <p:sp>
            <p:nvSpPr>
              <p:cNvPr id="99" name="TextBox 19"/>
              <p:cNvSpPr txBox="1">
                <a:spLocks noChangeArrowheads="1"/>
              </p:cNvSpPr>
              <p:nvPr/>
            </p:nvSpPr>
            <p:spPr bwMode="auto">
              <a:xfrm>
                <a:off x="915236" y="2768795"/>
                <a:ext cx="354776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5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뺄 수 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776536" y="291952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4234998" y="2275172"/>
            <a:ext cx="4750252" cy="1242671"/>
            <a:chOff x="933930" y="4616802"/>
            <a:chExt cx="4750252" cy="1242671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933930" y="5428586"/>
              <a:ext cx="4750252" cy="4308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20247" y="4616802"/>
              <a:ext cx="4608652" cy="769441"/>
              <a:chOff x="776536" y="3259425"/>
              <a:chExt cx="4608652" cy="769441"/>
            </a:xfrm>
          </p:grpSpPr>
          <p:sp>
            <p:nvSpPr>
              <p:cNvPr id="106" name="TextBox 19"/>
              <p:cNvSpPr txBox="1">
                <a:spLocks noChangeArrowheads="1"/>
              </p:cNvSpPr>
              <p:nvPr/>
            </p:nvSpPr>
            <p:spPr bwMode="auto">
              <a:xfrm>
                <a:off x="902536" y="3259425"/>
                <a:ext cx="4482652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없다면 어떻게 할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776536" y="339745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287694" y="1820106"/>
            <a:ext cx="25204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없습니다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97" y="18199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4285799" y="3086956"/>
            <a:ext cx="46441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ko-KR" altLang="en-US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일 모형 </a:t>
            </a:r>
            <a:r>
              <a:rPr lang="en-US" altLang="ko-KR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</a:t>
            </a:r>
            <a:r>
              <a:rPr lang="ko-KR" altLang="en-US" sz="2200" b="1" spc="-13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바꿉니다</a:t>
            </a:r>
            <a:r>
              <a:rPr lang="en-US" altLang="ko-KR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524</a:t>
            </a:r>
            <a:r>
              <a:rPr lang="en-US" altLang="ko-KR" sz="2300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365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2992" r="72475" b="72445"/>
          <a:stretch/>
        </p:blipFill>
        <p:spPr>
          <a:xfrm>
            <a:off x="779864" y="1297297"/>
            <a:ext cx="3426460" cy="3200636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772" y="31088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그림 5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27755" r="72475" b="47682"/>
          <a:stretch/>
        </p:blipFill>
        <p:spPr>
          <a:xfrm>
            <a:off x="779864" y="1335876"/>
            <a:ext cx="3426460" cy="3200636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53289" r="72475" b="22148"/>
          <a:stretch/>
        </p:blipFill>
        <p:spPr>
          <a:xfrm>
            <a:off x="779864" y="1395674"/>
            <a:ext cx="3426460" cy="3200636"/>
          </a:xfrm>
          <a:prstGeom prst="rect">
            <a:avLst/>
          </a:prstGeom>
        </p:spPr>
      </p:pic>
      <p:grpSp>
        <p:nvGrpSpPr>
          <p:cNvPr id="63" name="그룹 62"/>
          <p:cNvGrpSpPr/>
          <p:nvPr/>
        </p:nvGrpSpPr>
        <p:grpSpPr>
          <a:xfrm>
            <a:off x="920750" y="4910478"/>
            <a:ext cx="8064500" cy="964811"/>
            <a:chOff x="920750" y="2694828"/>
            <a:chExt cx="8064500" cy="964811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920750" y="3207720"/>
              <a:ext cx="8064500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1022288" y="2694828"/>
              <a:ext cx="5435849" cy="430887"/>
              <a:chOff x="488504" y="1443922"/>
              <a:chExt cx="5435849" cy="430887"/>
            </a:xfrm>
          </p:grpSpPr>
          <p:sp>
            <p:nvSpPr>
              <p:cNvPr id="66" name="TextBox 19"/>
              <p:cNvSpPr txBox="1">
                <a:spLocks noChangeArrowheads="1"/>
              </p:cNvSpPr>
              <p:nvPr/>
            </p:nvSpPr>
            <p:spPr bwMode="auto">
              <a:xfrm>
                <a:off x="632520" y="1443922"/>
                <a:ext cx="529183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5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빼면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488504" y="160268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68" name="그룹 67"/>
          <p:cNvGrpSpPr/>
          <p:nvPr/>
        </p:nvGrpSpPr>
        <p:grpSpPr>
          <a:xfrm>
            <a:off x="4234999" y="3597623"/>
            <a:ext cx="4750253" cy="1252203"/>
            <a:chOff x="920751" y="1269504"/>
            <a:chExt cx="4750253" cy="1252203"/>
          </a:xfrm>
        </p:grpSpPr>
        <p:sp>
          <p:nvSpPr>
            <p:cNvPr id="69" name="모서리가 둥근 직사각형 68"/>
            <p:cNvSpPr/>
            <p:nvPr/>
          </p:nvSpPr>
          <p:spPr>
            <a:xfrm>
              <a:off x="920751" y="2085890"/>
              <a:ext cx="4750252" cy="4358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1020247" y="1269504"/>
              <a:ext cx="4650757" cy="769441"/>
              <a:chOff x="776536" y="4150917"/>
              <a:chExt cx="4650757" cy="769441"/>
            </a:xfrm>
          </p:grpSpPr>
          <p:sp>
            <p:nvSpPr>
              <p:cNvPr id="71" name="TextBox 19"/>
              <p:cNvSpPr txBox="1">
                <a:spLocks noChangeArrowheads="1"/>
              </p:cNvSpPr>
              <p:nvPr/>
            </p:nvSpPr>
            <p:spPr bwMode="auto">
              <a:xfrm>
                <a:off x="902537" y="4150917"/>
                <a:ext cx="452475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spc="-40" dirty="0">
                    <a:latin typeface="나눔고딕" pitchFamily="50" charset="-127"/>
                    <a:ea typeface="나눔고딕" pitchFamily="50" charset="-127"/>
                  </a:rPr>
                  <a:t>십 모형 </a:t>
                </a:r>
                <a:r>
                  <a:rPr lang="en-US" altLang="ko-KR" sz="2200" b="1" spc="-40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spc="-40" dirty="0">
                    <a:latin typeface="나눔고딕" pitchFamily="50" charset="-127"/>
                    <a:ea typeface="나눔고딕" pitchFamily="50" charset="-127"/>
                  </a:rPr>
                  <a:t>개를 일 모형 </a:t>
                </a:r>
                <a:r>
                  <a:rPr lang="en-US" altLang="ko-KR" sz="2200" b="1" spc="-40" dirty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spc="-40" dirty="0">
                    <a:latin typeface="나눔고딕" pitchFamily="50" charset="-127"/>
                    <a:ea typeface="나눔고딕" pitchFamily="50" charset="-127"/>
                  </a:rPr>
                  <a:t>개로 바꾸면 일 모형은 모두 몇 </a:t>
                </a:r>
                <a:r>
                  <a:rPr lang="ko-KR" altLang="en-US" sz="2200" b="1" spc="-40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spc="-40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spc="-4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776536" y="430066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92546" y="5441009"/>
            <a:ext cx="3075874" cy="43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97" y="44298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290" y="54493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4306794" y="4416474"/>
            <a:ext cx="22238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  <p:bldP spid="73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4236020" y="2686070"/>
            <a:ext cx="4749230" cy="1650704"/>
            <a:chOff x="920750" y="4588723"/>
            <a:chExt cx="4749230" cy="1650704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920750" y="5425006"/>
              <a:ext cx="4749230" cy="81442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22288" y="4588723"/>
              <a:ext cx="4647692" cy="768043"/>
              <a:chOff x="488504" y="2833760"/>
              <a:chExt cx="4647692" cy="768043"/>
            </a:xfrm>
          </p:grpSpPr>
          <p:sp>
            <p:nvSpPr>
              <p:cNvPr id="106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2833760"/>
                <a:ext cx="4521692" cy="76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없다면 어떻게 할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488504" y="299715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287468" y="3567333"/>
            <a:ext cx="4633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개를 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218816" y="1457265"/>
            <a:ext cx="4766434" cy="985991"/>
            <a:chOff x="920750" y="3787430"/>
            <a:chExt cx="4766434" cy="985991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920750" y="4337604"/>
              <a:ext cx="4766434" cy="4358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22288" y="3787430"/>
              <a:ext cx="3673766" cy="430887"/>
              <a:chOff x="488504" y="2279443"/>
              <a:chExt cx="3673766" cy="430887"/>
            </a:xfrm>
          </p:grpSpPr>
          <p:sp>
            <p:nvSpPr>
              <p:cNvPr id="99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2279443"/>
                <a:ext cx="354776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6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개를 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488504" y="242919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290612" y="2009904"/>
            <a:ext cx="28635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없습니다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107" name="그림 10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915" y="20210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524</a:t>
            </a:r>
            <a:r>
              <a:rPr lang="en-US" altLang="ko-KR" sz="2300" dirty="0" smtClean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365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59" name="그림 5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3484" r="52432" b="71953"/>
          <a:stretch/>
        </p:blipFill>
        <p:spPr>
          <a:xfrm>
            <a:off x="793512" y="1354730"/>
            <a:ext cx="3426460" cy="3200636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2516" y="37208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그룹 61"/>
          <p:cNvGrpSpPr/>
          <p:nvPr/>
        </p:nvGrpSpPr>
        <p:grpSpPr>
          <a:xfrm>
            <a:off x="915883" y="4724668"/>
            <a:ext cx="8069367" cy="974317"/>
            <a:chOff x="915883" y="1544740"/>
            <a:chExt cx="8069367" cy="974317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915883" y="2083240"/>
              <a:ext cx="8069367" cy="4358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dirty="0" smtClean="0">
                  <a:latin typeface="나눔고딕" pitchFamily="50" charset="-127"/>
                  <a:ea typeface="나눔고딕"/>
                </a:rPr>
                <a:t> </a:t>
              </a: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1020557" y="1544740"/>
              <a:ext cx="7690891" cy="430887"/>
              <a:chOff x="488504" y="4052973"/>
              <a:chExt cx="7690891" cy="430887"/>
            </a:xfrm>
          </p:grpSpPr>
          <p:sp>
            <p:nvSpPr>
              <p:cNvPr id="65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4052973"/>
                <a:ext cx="756489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spc="-100" dirty="0">
                    <a:latin typeface="나눔고딕" pitchFamily="50" charset="-127"/>
                    <a:ea typeface="나눔고딕" pitchFamily="50" charset="-127"/>
                  </a:rPr>
                  <a:t>백 모형 </a:t>
                </a:r>
                <a:r>
                  <a:rPr lang="en-US" altLang="ko-KR" sz="2200" b="1" spc="-100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spc="-100" dirty="0">
                    <a:latin typeface="나눔고딕" pitchFamily="50" charset="-127"/>
                    <a:ea typeface="나눔고딕" pitchFamily="50" charset="-127"/>
                  </a:rPr>
                  <a:t>개를 십 모형 </a:t>
                </a:r>
                <a:r>
                  <a:rPr lang="en-US" altLang="ko-KR" sz="2200" b="1" spc="-100" dirty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spc="-100" dirty="0">
                    <a:latin typeface="나눔고딕" pitchFamily="50" charset="-127"/>
                    <a:ea typeface="나눔고딕" pitchFamily="50" charset="-127"/>
                  </a:rPr>
                  <a:t>개로 바꾸면 십 모형은 모두 몇 </a:t>
                </a:r>
                <a:r>
                  <a:rPr lang="ko-KR" altLang="en-US" sz="2200" b="1" spc="-100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spc="-100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spc="-1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488504" y="419100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967188" y="5263677"/>
            <a:ext cx="23370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289" y="52723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/>
          <p:cNvSpPr/>
          <p:nvPr/>
        </p:nvSpPr>
        <p:spPr>
          <a:xfrm>
            <a:off x="967188" y="2499559"/>
            <a:ext cx="2337001" cy="177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t="27627" r="52447" b="47810"/>
          <a:stretch/>
        </p:blipFill>
        <p:spPr>
          <a:xfrm>
            <a:off x="793512" y="1312150"/>
            <a:ext cx="3426460" cy="3200636"/>
          </a:xfrm>
          <a:prstGeom prst="rect">
            <a:avLst/>
          </a:prstGeom>
        </p:spPr>
      </p:pic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0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8" grpId="0"/>
      <p:bldP spid="67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253773" y="1412650"/>
            <a:ext cx="4731478" cy="2329226"/>
            <a:chOff x="915884" y="2552580"/>
            <a:chExt cx="4731478" cy="2329226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915884" y="3394119"/>
              <a:ext cx="4731477" cy="1487687"/>
            </a:xfrm>
            <a:prstGeom prst="roundRect">
              <a:avLst>
                <a:gd name="adj" fmla="val 1075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020557" y="2552580"/>
              <a:ext cx="4626805" cy="769441"/>
              <a:chOff x="488504" y="4627264"/>
              <a:chExt cx="4626805" cy="769441"/>
            </a:xfrm>
          </p:grpSpPr>
          <p:sp>
            <p:nvSpPr>
              <p:cNvPr id="54" name="TextBox 19"/>
              <p:cNvSpPr txBox="1">
                <a:spLocks noChangeArrowheads="1"/>
              </p:cNvSpPr>
              <p:nvPr/>
            </p:nvSpPr>
            <p:spPr bwMode="auto">
              <a:xfrm>
                <a:off x="614505" y="4627264"/>
                <a:ext cx="45008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개가 되는 이유를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말해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488504" y="4765291"/>
                <a:ext cx="105127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305078" y="2295326"/>
            <a:ext cx="46801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개를 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바꾸어 십 모형이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개에서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되었기 때문에 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개를 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바꾼 것을 더하면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15884" y="4572062"/>
            <a:ext cx="8077048" cy="1014729"/>
            <a:chOff x="915884" y="4845085"/>
            <a:chExt cx="8077048" cy="1014729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15884" y="5407895"/>
              <a:ext cx="8077048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1020557" y="4845085"/>
              <a:ext cx="5417833" cy="430887"/>
              <a:chOff x="488504" y="1401053"/>
              <a:chExt cx="5417833" cy="430887"/>
            </a:xfrm>
          </p:grpSpPr>
          <p:sp>
            <p:nvSpPr>
              <p:cNvPr id="67" name="TextBox 19"/>
              <p:cNvSpPr txBox="1">
                <a:spLocks noChangeArrowheads="1"/>
              </p:cNvSpPr>
              <p:nvPr/>
            </p:nvSpPr>
            <p:spPr bwMode="auto">
              <a:xfrm>
                <a:off x="614504" y="1401053"/>
                <a:ext cx="529183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6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빼면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488504" y="155080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1629" y="2789537"/>
            <a:ext cx="375766" cy="4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524</a:t>
            </a:r>
            <a:r>
              <a:rPr lang="en-US" altLang="ko-KR" sz="2300" dirty="0">
                <a:solidFill>
                  <a:srgbClr val="6699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365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1611" y="5140796"/>
            <a:ext cx="29516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290" y="51520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t="27627" r="52447" b="47810"/>
          <a:stretch/>
        </p:blipFill>
        <p:spPr>
          <a:xfrm>
            <a:off x="779864" y="1316834"/>
            <a:ext cx="3426460" cy="3200636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t="53227" r="52447" b="22210"/>
          <a:stretch/>
        </p:blipFill>
        <p:spPr>
          <a:xfrm>
            <a:off x="779864" y="1385074"/>
            <a:ext cx="3426460" cy="3200636"/>
          </a:xfrm>
          <a:prstGeom prst="rect">
            <a:avLst/>
          </a:prstGeom>
        </p:spPr>
      </p:pic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63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756</Words>
  <Application>Microsoft Office PowerPoint</Application>
  <PresentationFormat>A4 용지(210x297mm)</PresentationFormat>
  <Paragraphs>165</Paragraphs>
  <Slides>18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굴림</vt:lpstr>
      <vt:lpstr>Arial</vt:lpstr>
      <vt:lpstr>맑은 고딕</vt:lpstr>
      <vt:lpstr>나눔고딕 ExtraBold</vt:lpstr>
      <vt:lpstr>나눔바른고딕</vt:lpstr>
      <vt:lpstr>나눔고딕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397</cp:revision>
  <dcterms:created xsi:type="dcterms:W3CDTF">2016-11-16T23:53:02Z</dcterms:created>
  <dcterms:modified xsi:type="dcterms:W3CDTF">2018-10-04T04:32:33Z</dcterms:modified>
</cp:coreProperties>
</file>