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20"/>
  </p:notesMasterIdLst>
  <p:sldIdLst>
    <p:sldId id="256" r:id="rId4"/>
    <p:sldId id="257" r:id="rId5"/>
    <p:sldId id="258" r:id="rId6"/>
    <p:sldId id="277" r:id="rId7"/>
    <p:sldId id="271" r:id="rId8"/>
    <p:sldId id="276" r:id="rId9"/>
    <p:sldId id="259" r:id="rId10"/>
    <p:sldId id="273" r:id="rId11"/>
    <p:sldId id="280" r:id="rId12"/>
    <p:sldId id="266" r:id="rId13"/>
    <p:sldId id="282" r:id="rId14"/>
    <p:sldId id="275" r:id="rId15"/>
    <p:sldId id="283" r:id="rId16"/>
    <p:sldId id="284" r:id="rId17"/>
    <p:sldId id="285" r:id="rId18"/>
    <p:sldId id="262" r:id="rId19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21"/>
      <p:bold r:id="rId22"/>
    </p:embeddedFont>
    <p:embeddedFont>
      <p:font typeface="나눔고딕" panose="020D0604000000000000" pitchFamily="50" charset="-127"/>
      <p:regular r:id="rId23"/>
      <p:bold r:id="rId24"/>
    </p:embeddedFont>
    <p:embeddedFont>
      <p:font typeface="나눔고딕 ExtraBold" panose="020D0904000000000000" pitchFamily="50" charset="-127"/>
      <p:bold r:id="rId25"/>
    </p:embeddedFont>
    <p:embeddedFont>
      <p:font typeface="나눔바른고딕" panose="020B0603020101020101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888" y="-396"/>
      </p:cViewPr>
      <p:guideLst>
        <p:guide orient="horz" pos="895"/>
        <p:guide orient="horz" pos="3703"/>
        <p:guide orient="horz" pos="473"/>
        <p:guide orient="horz"/>
        <p:guide pos="590"/>
        <p:guide pos="5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56DC1-6403-482B-904D-65BE2190876A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56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3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7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98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405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뺄셈을 해 볼까요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 smtClean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뺄셈을 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81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1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95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64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33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46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52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1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emf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3595678" y="3152969"/>
            <a:ext cx="5072098" cy="70807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spc="-300" dirty="0" smtClean="0">
                <a:latin typeface="나눔고딕 ExtraBold" pitchFamily="50" charset="-127"/>
                <a:ea typeface="나눔고딕 ExtraBold" pitchFamily="50" charset="-127"/>
              </a:rPr>
              <a:t>뺄셈을  해  볼까요</a:t>
            </a:r>
            <a:r>
              <a:rPr lang="en-US" altLang="ko-KR" sz="3600" spc="-300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3600" spc="-300" dirty="0">
              <a:latin typeface="나눔고딕 ExtraBold" pitchFamily="50" charset="-127"/>
              <a:ea typeface="나눔고딕 ExtraBold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62947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덧셈과 뺄셈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16~17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12~13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33388" y="3546507"/>
            <a:ext cx="8047100" cy="1360347"/>
            <a:chOff x="933388" y="3546507"/>
            <a:chExt cx="8047100" cy="1360347"/>
          </a:xfrm>
        </p:grpSpPr>
        <p:sp>
          <p:nvSpPr>
            <p:cNvPr id="92" name="모서리가 둥근 직사각형 91"/>
            <p:cNvSpPr/>
            <p:nvPr/>
          </p:nvSpPr>
          <p:spPr>
            <a:xfrm>
              <a:off x="933388" y="4069761"/>
              <a:ext cx="8047100" cy="837093"/>
            </a:xfrm>
            <a:prstGeom prst="roundRect">
              <a:avLst>
                <a:gd name="adj" fmla="val 1383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027729" y="3546507"/>
              <a:ext cx="3883760" cy="430887"/>
              <a:chOff x="992560" y="3534784"/>
              <a:chExt cx="3883760" cy="430887"/>
            </a:xfrm>
          </p:grpSpPr>
          <p:sp>
            <p:nvSpPr>
              <p:cNvPr id="94" name="TextBox 19"/>
              <p:cNvSpPr txBox="1">
                <a:spLocks noChangeArrowheads="1"/>
              </p:cNvSpPr>
              <p:nvPr/>
            </p:nvSpPr>
            <p:spPr bwMode="auto">
              <a:xfrm>
                <a:off x="1118560" y="3534784"/>
                <a:ext cx="375776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계산하는 방법을 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말해 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보세요</a:t>
                </a:r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. 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992560" y="3672811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>
                  <a:latin typeface="나눔고딕" charset="-127"/>
                  <a:ea typeface="나눔고딕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985687" y="4103587"/>
            <a:ext cx="75090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각 자리의 숫자를 맞추어 적습니다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일의 자리부터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빼 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값을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차례대로 적어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줍니다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27729" y="1568515"/>
            <a:ext cx="5523520" cy="430887"/>
            <a:chOff x="992560" y="1556792"/>
            <a:chExt cx="5523520" cy="430887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1171347" y="1556792"/>
              <a:ext cx="534473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세로 계산으로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계산하는 방법을 알아보세요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.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992560" y="167845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66720" y="410956"/>
            <a:ext cx="43342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438</a:t>
            </a:r>
            <a:r>
              <a:rPr lang="en-US" altLang="ko-KR" sz="2300" b="1" dirty="0" smtClean="0">
                <a:solidFill>
                  <a:srgbClr val="6699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213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72637" r="13281" b="12040"/>
          <a:stretch/>
        </p:blipFill>
        <p:spPr>
          <a:xfrm>
            <a:off x="1521197" y="1768399"/>
            <a:ext cx="7246520" cy="1996668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8820" y="42795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693816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6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4121726" y="3299051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13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4 2 1</a:t>
            </a:r>
            <a:endParaRPr lang="ko-KR" altLang="en-US" sz="2200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56319" r="69932" b="35323"/>
          <a:stretch/>
        </p:blipFill>
        <p:spPr>
          <a:xfrm>
            <a:off x="1127293" y="2323475"/>
            <a:ext cx="1599217" cy="1089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9298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2300" b="1" dirty="0" smtClean="0">
                <a:solidFill>
                  <a:srgbClr val="6699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3" name="그림 42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393" y="33187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7485025" y="3037656"/>
            <a:ext cx="10393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=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323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17578" y="3299051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4 3 6</a:t>
            </a:r>
            <a:endParaRPr lang="ko-KR" altLang="en-US" sz="2200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0949" y="33187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그룹 58"/>
          <p:cNvGrpSpPr/>
          <p:nvPr/>
        </p:nvGrpSpPr>
        <p:grpSpPr>
          <a:xfrm>
            <a:off x="1017661" y="1553191"/>
            <a:ext cx="8194072" cy="430887"/>
            <a:chOff x="993918" y="3079124"/>
            <a:chExt cx="8194072" cy="430887"/>
          </a:xfrm>
        </p:grpSpPr>
        <p:sp>
          <p:nvSpPr>
            <p:cNvPr id="60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계산해 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64" name="그림 6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034" y="30570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그림 6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56319" r="45283" b="35323"/>
          <a:stretch/>
        </p:blipFill>
        <p:spPr>
          <a:xfrm>
            <a:off x="3823205" y="2323475"/>
            <a:ext cx="1512031" cy="1089091"/>
          </a:xfrm>
          <a:prstGeom prst="rect">
            <a:avLst/>
          </a:prstGeom>
        </p:spPr>
      </p:pic>
      <p:pic>
        <p:nvPicPr>
          <p:cNvPr id="70" name="그림 6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5" t="57551" r="22913" b="38630"/>
          <a:stretch/>
        </p:blipFill>
        <p:spPr>
          <a:xfrm>
            <a:off x="6258237" y="3016767"/>
            <a:ext cx="1398071" cy="497727"/>
          </a:xfrm>
          <a:prstGeom prst="rect">
            <a:avLst/>
          </a:prstGeom>
        </p:spPr>
      </p:pic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9" action="ppaction://hlinksldjump"/>
          </p:cNvPr>
          <p:cNvSpPr/>
          <p:nvPr/>
        </p:nvSpPr>
        <p:spPr>
          <a:xfrm>
            <a:off x="693816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4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1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40411" y="2383652"/>
            <a:ext cx="8043862" cy="996785"/>
            <a:chOff x="940411" y="2602020"/>
            <a:chExt cx="8043862" cy="996785"/>
          </a:xfrm>
        </p:grpSpPr>
        <p:grpSp>
          <p:nvGrpSpPr>
            <p:cNvPr id="57" name="그룹 56"/>
            <p:cNvGrpSpPr/>
            <p:nvPr/>
          </p:nvGrpSpPr>
          <p:grpSpPr>
            <a:xfrm>
              <a:off x="1030409" y="2602020"/>
              <a:ext cx="3583886" cy="430887"/>
              <a:chOff x="620060" y="1423518"/>
              <a:chExt cx="3583886" cy="430887"/>
            </a:xfrm>
          </p:grpSpPr>
          <p:sp>
            <p:nvSpPr>
              <p:cNvPr id="58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340509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무엇을 구하는 문제인가요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940411" y="3146886"/>
              <a:ext cx="8043862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36973" y="3565944"/>
            <a:ext cx="8024892" cy="980063"/>
            <a:chOff x="936973" y="3743368"/>
            <a:chExt cx="8024892" cy="980063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936973" y="4271512"/>
              <a:ext cx="8024892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1030409" y="3743368"/>
              <a:ext cx="3397938" cy="430887"/>
              <a:chOff x="620060" y="2320050"/>
              <a:chExt cx="3397938" cy="430887"/>
            </a:xfrm>
          </p:grpSpPr>
          <p:sp>
            <p:nvSpPr>
              <p:cNvPr id="61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2320050"/>
                <a:ext cx="321915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어떻게 구할 수 있을까요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620060" y="247407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1030409" y="2940241"/>
            <a:ext cx="80438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배에 남자가 여자보다 몇 명 더 많이 탔는지 구하는 문제입니다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36971" y="4707248"/>
            <a:ext cx="8043516" cy="966016"/>
            <a:chOff x="936971" y="4911968"/>
            <a:chExt cx="8043516" cy="966016"/>
          </a:xfrm>
        </p:grpSpPr>
        <p:grpSp>
          <p:nvGrpSpPr>
            <p:cNvPr id="41" name="그룹 40"/>
            <p:cNvGrpSpPr/>
            <p:nvPr/>
          </p:nvGrpSpPr>
          <p:grpSpPr>
            <a:xfrm>
              <a:off x="1030409" y="4911968"/>
              <a:ext cx="5830961" cy="430887"/>
              <a:chOff x="620060" y="3322173"/>
              <a:chExt cx="5830961" cy="430887"/>
            </a:xfrm>
          </p:grpSpPr>
          <p:sp>
            <p:nvSpPr>
              <p:cNvPr id="51" name="TextBox 19"/>
              <p:cNvSpPr txBox="1">
                <a:spLocks noChangeArrowheads="1"/>
              </p:cNvSpPr>
              <p:nvPr/>
            </p:nvSpPr>
            <p:spPr bwMode="auto">
              <a:xfrm>
                <a:off x="801718" y="3322173"/>
                <a:ext cx="564930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배에 남자가 여자보다 몇 명 더 많이 탔을까요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620060" y="347299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66" name="모서리가 둥근 직사각형 65"/>
            <p:cNvSpPr/>
            <p:nvPr/>
          </p:nvSpPr>
          <p:spPr>
            <a:xfrm>
              <a:off x="936971" y="5426065"/>
              <a:ext cx="8043516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6720" y="410956"/>
            <a:ext cx="43118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문장으로 된 문제 해결하기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30409" y="4104604"/>
            <a:ext cx="49286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296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171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계산하면 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224" y="41249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224" y="29605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1030409" y="5231861"/>
            <a:ext cx="49286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296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171=125(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224" y="52521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그룹 62"/>
          <p:cNvGrpSpPr/>
          <p:nvPr/>
        </p:nvGrpSpPr>
        <p:grpSpPr>
          <a:xfrm>
            <a:off x="1017661" y="1498599"/>
            <a:ext cx="7996164" cy="769441"/>
            <a:chOff x="993918" y="3079124"/>
            <a:chExt cx="7996164" cy="769441"/>
          </a:xfrm>
        </p:grpSpPr>
        <p:sp>
          <p:nvSpPr>
            <p:cNvPr id="69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78185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-50" dirty="0">
                  <a:latin typeface="나눔고딕" pitchFamily="50" charset="-127"/>
                </a:rPr>
                <a:t>울릉도에서 강릉으로 가는 배</a:t>
              </a:r>
              <a:r>
                <a:rPr lang="ko-KR" altLang="en-US" sz="2200" b="1" spc="-50" dirty="0" smtClean="0">
                  <a:latin typeface="나눔고딕" pitchFamily="50" charset="-127"/>
                </a:rPr>
                <a:t>에 남자가 </a:t>
              </a:r>
              <a:r>
                <a:rPr lang="en-US" altLang="ko-KR" sz="2200" b="1" spc="-50" dirty="0">
                  <a:latin typeface="나눔고딕" pitchFamily="50" charset="-127"/>
                </a:rPr>
                <a:t>296</a:t>
              </a:r>
              <a:r>
                <a:rPr lang="ko-KR" altLang="en-US" sz="2200" b="1" spc="-50" dirty="0">
                  <a:latin typeface="나눔고딕" pitchFamily="50" charset="-127"/>
                </a:rPr>
                <a:t>명</a:t>
              </a:r>
              <a:r>
                <a:rPr lang="en-US" altLang="ko-KR" sz="2200" b="1" spc="-50" dirty="0">
                  <a:latin typeface="나눔고딕" pitchFamily="50" charset="-127"/>
                </a:rPr>
                <a:t>, </a:t>
              </a:r>
              <a:r>
                <a:rPr lang="ko-KR" altLang="en-US" sz="2200" b="1" spc="-50" dirty="0" smtClean="0">
                  <a:latin typeface="나눔고딕" pitchFamily="50" charset="-127"/>
                </a:rPr>
                <a:t>여자가 </a:t>
              </a:r>
              <a:r>
                <a:rPr lang="en-US" altLang="ko-KR" sz="2200" b="1" spc="-50" dirty="0">
                  <a:latin typeface="나눔고딕" pitchFamily="50" charset="-127"/>
                </a:rPr>
                <a:t>171</a:t>
              </a:r>
              <a:r>
                <a:rPr lang="ko-KR" altLang="en-US" sz="2200" b="1" spc="-50" dirty="0">
                  <a:latin typeface="나눔고딕" pitchFamily="50" charset="-127"/>
                </a:rPr>
                <a:t>명이 </a:t>
              </a:r>
              <a:r>
                <a:rPr lang="ko-KR" altLang="en-US" sz="2200" b="1" spc="-100" dirty="0">
                  <a:latin typeface="나눔고딕" pitchFamily="50" charset="-127"/>
                </a:rPr>
                <a:t>탔습니다</a:t>
              </a:r>
              <a:r>
                <a:rPr lang="en-US" altLang="ko-KR" sz="2200" b="1" spc="-100" dirty="0" smtClean="0">
                  <a:latin typeface="나눔고딕" pitchFamily="50" charset="-127"/>
                </a:rPr>
                <a:t>. </a:t>
              </a:r>
              <a:r>
                <a:rPr lang="ko-KR" altLang="en-US" sz="2200" b="1" spc="-100" dirty="0" smtClean="0">
                  <a:latin typeface="나눔고딕" pitchFamily="50" charset="-127"/>
                </a:rPr>
                <a:t>남자는 </a:t>
              </a:r>
              <a:r>
                <a:rPr lang="ko-KR" altLang="en-US" sz="2200" b="1" spc="-100" dirty="0">
                  <a:latin typeface="나눔고딕" pitchFamily="50" charset="-127"/>
                </a:rPr>
                <a:t>여자보다 몇 명 더 </a:t>
              </a:r>
              <a:r>
                <a:rPr lang="ko-KR" altLang="en-US" sz="2200" b="1" spc="-100" dirty="0" smtClean="0">
                  <a:latin typeface="나눔고딕" pitchFamily="50" charset="-127"/>
                </a:rPr>
                <a:t>많이 탔을까요</a:t>
              </a:r>
              <a:r>
                <a:rPr lang="en-US" altLang="ko-KR" sz="2200" b="1" spc="-100" dirty="0">
                  <a:latin typeface="나눔고딕" pitchFamily="50" charset="-127"/>
                </a:rPr>
                <a:t>?</a:t>
              </a:r>
              <a:endParaRPr lang="ko-KR" altLang="en-US" sz="2200" b="1" spc="-100" dirty="0">
                <a:latin typeface="나눔고딕" pitchFamily="50" charset="-127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44" name="타원 43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8" action="ppaction://hlinksldjump"/>
          </p:cNvPr>
          <p:cNvSpPr/>
          <p:nvPr/>
        </p:nvSpPr>
        <p:spPr>
          <a:xfrm>
            <a:off x="693816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1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9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931466" y="1478172"/>
            <a:ext cx="74609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수 모형을 보고 계산해 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622486" y="2878780"/>
            <a:ext cx="2629234" cy="433941"/>
            <a:chOff x="5622486" y="2878780"/>
            <a:chExt cx="2629234" cy="433941"/>
          </a:xfrm>
        </p:grpSpPr>
        <p:sp>
          <p:nvSpPr>
            <p:cNvPr id="74" name="직사각형 73"/>
            <p:cNvSpPr/>
            <p:nvPr/>
          </p:nvSpPr>
          <p:spPr>
            <a:xfrm>
              <a:off x="5622486" y="2881834"/>
              <a:ext cx="187743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359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158 </a:t>
              </a:r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= </a:t>
              </a:r>
              <a:endParaRPr lang="ko-KR" alt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7494991" y="2878780"/>
              <a:ext cx="756729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7508639" y="2854931"/>
            <a:ext cx="756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201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2532" y="29285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1045375" y="2144714"/>
            <a:ext cx="4045240" cy="1799490"/>
          </a:xfrm>
          <a:prstGeom prst="roundRect">
            <a:avLst>
              <a:gd name="adj" fmla="val 9694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52" y="2264002"/>
            <a:ext cx="3495990" cy="154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0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3" grpId="0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933426" y="1439337"/>
            <a:ext cx="69294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2. 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계산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해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보세요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802452" y="4469665"/>
            <a:ext cx="1595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673 </a:t>
            </a:r>
            <a:r>
              <a:rPr lang="en-US" altLang="ko-KR" sz="2200" b="1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361  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252872" y="4469666"/>
            <a:ext cx="112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= 312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736592" y="2251577"/>
            <a:ext cx="1353314" cy="769441"/>
            <a:chOff x="1736592" y="2251577"/>
            <a:chExt cx="1353314" cy="769441"/>
          </a:xfrm>
        </p:grpSpPr>
        <p:sp>
          <p:nvSpPr>
            <p:cNvPr id="29" name="직사각형 28"/>
            <p:cNvSpPr/>
            <p:nvPr/>
          </p:nvSpPr>
          <p:spPr>
            <a:xfrm>
              <a:off x="2132377" y="2251577"/>
              <a:ext cx="95752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7 5 8</a:t>
              </a:r>
            </a:p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3 1 4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1793369" y="3021018"/>
              <a:ext cx="129653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/>
            <p:cNvSpPr/>
            <p:nvPr/>
          </p:nvSpPr>
          <p:spPr>
            <a:xfrm>
              <a:off x="1736592" y="2576483"/>
              <a:ext cx="3957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ko-KR" altLang="en-US" sz="2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2132377" y="3084091"/>
            <a:ext cx="9575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4 4 4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138733" y="2251577"/>
            <a:ext cx="1353314" cy="769441"/>
            <a:chOff x="5138733" y="2251577"/>
            <a:chExt cx="1353314" cy="769441"/>
          </a:xfrm>
        </p:grpSpPr>
        <p:sp>
          <p:nvSpPr>
            <p:cNvPr id="35" name="직사각형 34"/>
            <p:cNvSpPr/>
            <p:nvPr/>
          </p:nvSpPr>
          <p:spPr>
            <a:xfrm>
              <a:off x="5534518" y="2251577"/>
              <a:ext cx="95752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4 6 9</a:t>
              </a:r>
            </a:p>
            <a:p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3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5195510" y="3021018"/>
              <a:ext cx="129653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5138733" y="2576483"/>
              <a:ext cx="3957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solidFill>
                    <a:prstClr val="black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5534518" y="3084091"/>
            <a:ext cx="9575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2 1 6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883" y="31111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958" y="31111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/>
          <p:cNvSpPr/>
          <p:nvPr/>
        </p:nvSpPr>
        <p:spPr>
          <a:xfrm>
            <a:off x="5162360" y="4469665"/>
            <a:ext cx="1595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858 </a:t>
            </a:r>
            <a:r>
              <a:rPr lang="en-US" altLang="ko-KR" sz="2200" b="1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142  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612780" y="4469666"/>
            <a:ext cx="112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= 716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624" y="4525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699" y="4525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00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4" grpId="0"/>
      <p:bldP spid="38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926515" y="1438176"/>
            <a:ext cx="81333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 algn="just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3.</a:t>
            </a:r>
            <a:r>
              <a:rPr lang="en-US" altLang="ko-KR" sz="2200" b="1" spc="22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지혜네 과수원에서 파인애플을 작년에는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486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개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수확했고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spc="6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올해에는 작년보다 </a:t>
            </a:r>
            <a:r>
              <a:rPr lang="en-US" altLang="ko-KR" sz="2200" b="1" spc="6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145</a:t>
            </a:r>
            <a:r>
              <a:rPr lang="ko-KR" altLang="en-US" sz="2200" b="1" spc="6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개 더 적게 </a:t>
            </a:r>
            <a:r>
              <a:rPr lang="ko-KR" altLang="en-US" sz="2200" b="1" spc="6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수확했습니다</a:t>
            </a:r>
            <a:r>
              <a:rPr lang="en-US" altLang="ko-KR" sz="2200" b="1" spc="6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spc="6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과수원에서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올해 수확한 파인애플은 몇 개일까요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? 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이등변 삼각형 1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0" name="이등변 삼각형 1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1990266" y="2853480"/>
            <a:ext cx="2714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486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145=341(</a:t>
            </a:r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008209" y="2850048"/>
            <a:ext cx="2005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(          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    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개 </a:t>
            </a:r>
            <a:endParaRPr lang="ko-KR" altLang="en-US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432757" y="2853480"/>
            <a:ext cx="7933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341</a:t>
            </a:r>
            <a:endParaRPr lang="en-US" altLang="ko-KR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613" y="28843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25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4" y="3140968"/>
            <a:ext cx="5072098" cy="773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뺄셈을 해 볼까요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(2)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" name="그림 2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395536" y="476672"/>
            <a:ext cx="28443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4608" y="54868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뺄셈을 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(1)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9" y="2643182"/>
            <a:ext cx="5429287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ko-KR" altLang="en-US" sz="3600" dirty="0" err="1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받아내림이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없는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세 자리 수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-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세 자리 수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의</a:t>
            </a:r>
            <a:r>
              <a:rPr lang="en-US" altLang="ko-KR" sz="3600" spc="-15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3600" spc="-3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계산 결과를 어림하고</a:t>
            </a:r>
            <a:r>
              <a:rPr lang="en-US" altLang="ko-KR" sz="3600" spc="-3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, </a:t>
            </a:r>
            <a:r>
              <a:rPr kumimoji="0" lang="ko-KR" altLang="en-US" sz="36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계산해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보아요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28443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4608" y="54868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뺄셈을 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(1)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43035" y="2805374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693816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2" t="21457" r="9036" b="54049"/>
          <a:stretch/>
        </p:blipFill>
        <p:spPr>
          <a:xfrm>
            <a:off x="1191778" y="1805846"/>
            <a:ext cx="6907333" cy="287233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40411" y="4457498"/>
            <a:ext cx="8043863" cy="950807"/>
            <a:chOff x="940411" y="4457498"/>
            <a:chExt cx="8043863" cy="950807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40411" y="4941115"/>
              <a:ext cx="8043863" cy="46719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053786" y="4457498"/>
              <a:ext cx="3591854" cy="430887"/>
              <a:chOff x="1512272" y="3055312"/>
              <a:chExt cx="3591854" cy="430887"/>
            </a:xfrm>
          </p:grpSpPr>
          <p:sp>
            <p:nvSpPr>
              <p:cNvPr id="58" name="TextBox 19"/>
              <p:cNvSpPr txBox="1">
                <a:spLocks noChangeArrowheads="1"/>
              </p:cNvSpPr>
              <p:nvPr/>
            </p:nvSpPr>
            <p:spPr bwMode="auto">
              <a:xfrm>
                <a:off x="1677138" y="3055312"/>
                <a:ext cx="342698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독도는 어느 나라 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땅인가요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84" name="Freeform 14"/>
              <p:cNvSpPr>
                <a:spLocks/>
              </p:cNvSpPr>
              <p:nvPr/>
            </p:nvSpPr>
            <p:spPr bwMode="auto">
              <a:xfrm>
                <a:off x="1512272" y="322140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>
                  <a:latin typeface="나눔고딕" charset="-127"/>
                  <a:ea typeface="나눔고딕" charset="-127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1053786" y="5481524"/>
            <a:ext cx="4829979" cy="430887"/>
            <a:chOff x="1485285" y="3954403"/>
            <a:chExt cx="4829979" cy="430887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1626984" y="3954403"/>
              <a:ext cx="468828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‘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독도는 우리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땅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’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노래를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불러 볼까요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?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1485285" y="410175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32161" y="4959267"/>
            <a:ext cx="41885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대한민국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땅입니다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224" y="49659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666720" y="410956"/>
            <a:ext cx="43116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독도에 가는 사람 수 알아보기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946194" y="1381780"/>
            <a:ext cx="8194072" cy="430887"/>
            <a:chOff x="993918" y="3079124"/>
            <a:chExt cx="8194072" cy="430887"/>
          </a:xfrm>
        </p:grpSpPr>
        <p:sp>
          <p:nvSpPr>
            <p:cNvPr id="42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독도에 가는 사람은 몇 명인지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9793" r="63809" b="80806"/>
          <a:stretch/>
        </p:blipFill>
        <p:spPr>
          <a:xfrm>
            <a:off x="1164481" y="1839420"/>
            <a:ext cx="1792712" cy="1224943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7" t="7207" r="31212" b="81643"/>
          <a:stretch/>
        </p:blipFill>
        <p:spPr>
          <a:xfrm>
            <a:off x="3725905" y="1725716"/>
            <a:ext cx="2634752" cy="1452842"/>
          </a:xfrm>
          <a:prstGeom prst="rect">
            <a:avLst/>
          </a:prstGeom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9" action="ppaction://hlinksldjump"/>
          </p:cNvPr>
          <p:cNvSpPr/>
          <p:nvPr/>
        </p:nvSpPr>
        <p:spPr>
          <a:xfrm>
            <a:off x="693816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7693" y="1554703"/>
            <a:ext cx="8056581" cy="1093372"/>
            <a:chOff x="927693" y="1554703"/>
            <a:chExt cx="8056581" cy="1093372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927693" y="2163888"/>
              <a:ext cx="8056581" cy="4841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026490" y="1554703"/>
              <a:ext cx="6244244" cy="430887"/>
              <a:chOff x="1480935" y="4416480"/>
              <a:chExt cx="6244244" cy="430887"/>
            </a:xfrm>
          </p:grpSpPr>
          <p:sp>
            <p:nvSpPr>
              <p:cNvPr id="67" name="TextBox 19"/>
              <p:cNvSpPr txBox="1">
                <a:spLocks noChangeArrowheads="1"/>
              </p:cNvSpPr>
              <p:nvPr/>
            </p:nvSpPr>
            <p:spPr bwMode="auto">
              <a:xfrm>
                <a:off x="1630129" y="4416480"/>
                <a:ext cx="609505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배를 타 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본 적이 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있나요</a:t>
                </a:r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? 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몇 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명이 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탈 수 있을까요</a:t>
                </a:r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1480935" y="456730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>
                  <a:latin typeface="나눔고딕" charset="-127"/>
                  <a:ea typeface="나눔고딕" charset="-127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20124" y="3056019"/>
            <a:ext cx="8060364" cy="1060904"/>
            <a:chOff x="920124" y="3056019"/>
            <a:chExt cx="8060364" cy="1060904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920124" y="3632736"/>
              <a:ext cx="8060364" cy="4841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026490" y="3056019"/>
              <a:ext cx="6525160" cy="430887"/>
              <a:chOff x="1485285" y="5280685"/>
              <a:chExt cx="6525160" cy="430887"/>
            </a:xfrm>
          </p:grpSpPr>
          <p:sp>
            <p:nvSpPr>
              <p:cNvPr id="93" name="TextBox 19"/>
              <p:cNvSpPr txBox="1">
                <a:spLocks noChangeArrowheads="1"/>
              </p:cNvSpPr>
              <p:nvPr/>
            </p:nvSpPr>
            <p:spPr bwMode="auto">
              <a:xfrm>
                <a:off x="1618840" y="5280685"/>
                <a:ext cx="639160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강릉에서 온 배에 몇 명이 타고 왔다고 했나요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1485285" y="5431509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>
                  <a:latin typeface="나눔고딕" charset="-127"/>
                  <a:ea typeface="나눔고딕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28135" y="4518792"/>
            <a:ext cx="8052353" cy="1013671"/>
            <a:chOff x="928135" y="4518792"/>
            <a:chExt cx="8052353" cy="101367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928135" y="5080544"/>
              <a:ext cx="8052353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1021687" y="4518792"/>
              <a:ext cx="7803984" cy="430887"/>
              <a:chOff x="488504" y="1412776"/>
              <a:chExt cx="7803984" cy="430887"/>
            </a:xfrm>
          </p:grpSpPr>
          <p:sp>
            <p:nvSpPr>
              <p:cNvPr id="59" name="TextBox 19"/>
              <p:cNvSpPr txBox="1">
                <a:spLocks noChangeArrowheads="1"/>
              </p:cNvSpPr>
              <p:nvPr/>
            </p:nvSpPr>
            <p:spPr bwMode="auto">
              <a:xfrm>
                <a:off x="634622" y="1412776"/>
                <a:ext cx="765786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울릉도에서 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내려 독도에 가지 않는 사람은 몇 명이라고 했나요</a:t>
                </a:r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/>
            </p:nvSpPr>
            <p:spPr bwMode="auto">
              <a:xfrm>
                <a:off x="488504" y="153444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981781" y="2190538"/>
            <a:ext cx="67875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배를 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보았는데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300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 정도 탈 수 있을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865" y="21972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981781" y="3658551"/>
            <a:ext cx="37707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438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명이 타고 왔습니다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94" name="그림 9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865" y="36660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666720" y="410956"/>
            <a:ext cx="43116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독도에 가는 사람 수 알아보기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99109" y="5098183"/>
            <a:ext cx="21724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213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명입니다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865" y="50977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타원 36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693816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96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8135" y="1498215"/>
            <a:ext cx="8045019" cy="976411"/>
            <a:chOff x="928135" y="1604184"/>
            <a:chExt cx="8045019" cy="976411"/>
          </a:xfrm>
        </p:grpSpPr>
        <p:sp>
          <p:nvSpPr>
            <p:cNvPr id="92" name="모서리가 둥근 직사각형 91"/>
            <p:cNvSpPr/>
            <p:nvPr/>
          </p:nvSpPr>
          <p:spPr>
            <a:xfrm>
              <a:off x="928135" y="2128676"/>
              <a:ext cx="8045019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021687" y="1604184"/>
              <a:ext cx="5627827" cy="430887"/>
              <a:chOff x="488504" y="2350017"/>
              <a:chExt cx="5627827" cy="430887"/>
            </a:xfrm>
          </p:grpSpPr>
          <p:sp>
            <p:nvSpPr>
              <p:cNvPr id="94" name="TextBox 19"/>
              <p:cNvSpPr txBox="1">
                <a:spLocks noChangeArrowheads="1"/>
              </p:cNvSpPr>
              <p:nvPr/>
            </p:nvSpPr>
            <p:spPr bwMode="auto">
              <a:xfrm>
                <a:off x="614504" y="2350017"/>
                <a:ext cx="550182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독도에 가는 사람은 몇 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명인지 어림해 보세요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.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488504" y="250246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>
                  <a:latin typeface="나눔고딕" charset="-127"/>
                  <a:ea typeface="나눔고딕" charset="-127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928135" y="2801136"/>
            <a:ext cx="8045019" cy="983209"/>
            <a:chOff x="928135" y="2916732"/>
            <a:chExt cx="8045019" cy="983209"/>
          </a:xfrm>
        </p:grpSpPr>
        <p:grpSp>
          <p:nvGrpSpPr>
            <p:cNvPr id="34" name="그룹 33"/>
            <p:cNvGrpSpPr/>
            <p:nvPr/>
          </p:nvGrpSpPr>
          <p:grpSpPr>
            <a:xfrm>
              <a:off x="1021687" y="2916732"/>
              <a:ext cx="4767083" cy="430887"/>
              <a:chOff x="488504" y="3182030"/>
              <a:chExt cx="4767083" cy="430887"/>
            </a:xfrm>
          </p:grpSpPr>
          <p:sp>
            <p:nvSpPr>
              <p:cNvPr id="35" name="TextBox 19"/>
              <p:cNvSpPr txBox="1">
                <a:spLocks noChangeArrowheads="1"/>
              </p:cNvSpPr>
              <p:nvPr/>
            </p:nvSpPr>
            <p:spPr bwMode="auto">
              <a:xfrm>
                <a:off x="625793" y="3182030"/>
                <a:ext cx="46297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어떻게 구하면 되는지 식을 써 보세요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.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488504" y="334499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>
                  <a:latin typeface="나눔고딕" charset="-127"/>
                  <a:ea typeface="나눔고딕" charset="-127"/>
                </a:endParaRPr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928135" y="3448022"/>
              <a:ext cx="8045019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999109" y="2026698"/>
            <a:ext cx="50398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명 정도입니다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26" y="20399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66720" y="410956"/>
            <a:ext cx="43116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독도에 가는 사람 수 알아보기</a:t>
            </a:r>
          </a:p>
        </p:txBody>
      </p:sp>
      <p:pic>
        <p:nvPicPr>
          <p:cNvPr id="53" name="그림 52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9109" y="3350065"/>
            <a:ext cx="50398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438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213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26" y="33496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그룹 51"/>
          <p:cNvGrpSpPr/>
          <p:nvPr/>
        </p:nvGrpSpPr>
        <p:grpSpPr>
          <a:xfrm>
            <a:off x="928135" y="4068975"/>
            <a:ext cx="8045019" cy="1691499"/>
            <a:chOff x="928135" y="4274963"/>
            <a:chExt cx="8045019" cy="1691499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928135" y="4805201"/>
              <a:ext cx="8045019" cy="1161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1021687" y="4274963"/>
              <a:ext cx="3620935" cy="430887"/>
              <a:chOff x="488504" y="3209326"/>
              <a:chExt cx="3620935" cy="430887"/>
            </a:xfrm>
          </p:grpSpPr>
          <p:sp>
            <p:nvSpPr>
              <p:cNvPr id="57" name="TextBox 19"/>
              <p:cNvSpPr txBox="1">
                <a:spLocks noChangeArrowheads="1"/>
              </p:cNvSpPr>
              <p:nvPr/>
            </p:nvSpPr>
            <p:spPr bwMode="auto">
              <a:xfrm>
                <a:off x="625793" y="3209326"/>
                <a:ext cx="348364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어떻게 계산할 수 있을까요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488504" y="335864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999109" y="4609729"/>
            <a:ext cx="80032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438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213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을 수 모형으로 계산할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438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213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을 일의 자리부터 빼면서 계산할 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438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213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을 백의 자리부터 빼면서 계산할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26" y="49710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타원 44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693816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6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3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8135" y="2955556"/>
            <a:ext cx="8045019" cy="999853"/>
            <a:chOff x="928135" y="1555358"/>
            <a:chExt cx="8045019" cy="999853"/>
          </a:xfrm>
        </p:grpSpPr>
        <p:sp>
          <p:nvSpPr>
            <p:cNvPr id="103" name="모서리가 둥근 직사각형 102"/>
            <p:cNvSpPr/>
            <p:nvPr/>
          </p:nvSpPr>
          <p:spPr>
            <a:xfrm>
              <a:off x="928135" y="2103292"/>
              <a:ext cx="8045019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021687" y="1555358"/>
              <a:ext cx="5602397" cy="430887"/>
              <a:chOff x="488504" y="4051847"/>
              <a:chExt cx="5892038" cy="430887"/>
            </a:xfrm>
          </p:grpSpPr>
          <p:sp>
            <p:nvSpPr>
              <p:cNvPr id="106" name="TextBox 19"/>
              <p:cNvSpPr txBox="1">
                <a:spLocks noChangeArrowheads="1"/>
              </p:cNvSpPr>
              <p:nvPr/>
            </p:nvSpPr>
            <p:spPr bwMode="auto">
              <a:xfrm>
                <a:off x="614504" y="4051847"/>
                <a:ext cx="576603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spc="-50" dirty="0">
                    <a:latin typeface="나눔고딕" charset="-127"/>
                    <a:ea typeface="나눔고딕" charset="-127"/>
                  </a:rPr>
                  <a:t>438</a:t>
                </a:r>
                <a:r>
                  <a:rPr lang="ko-KR" altLang="en-US" sz="2200" b="1" spc="-50" dirty="0">
                    <a:latin typeface="나눔고딕" charset="-127"/>
                    <a:ea typeface="나눔고딕" charset="-127"/>
                  </a:rPr>
                  <a:t>과 </a:t>
                </a:r>
                <a:r>
                  <a:rPr lang="en-US" altLang="ko-KR" sz="2200" b="1" spc="-50" dirty="0">
                    <a:latin typeface="나눔고딕" charset="-127"/>
                    <a:ea typeface="나눔고딕" charset="-127"/>
                  </a:rPr>
                  <a:t>213</a:t>
                </a:r>
                <a:r>
                  <a:rPr lang="ko-KR" altLang="en-US" sz="2200" b="1" spc="-50" dirty="0">
                    <a:latin typeface="나눔고딕" charset="-127"/>
                    <a:ea typeface="나눔고딕" charset="-127"/>
                  </a:rPr>
                  <a:t>을 </a:t>
                </a:r>
                <a:r>
                  <a:rPr lang="ko-KR" altLang="en-US" sz="2200" b="1" spc="-50" dirty="0" smtClean="0">
                    <a:latin typeface="나눔고딕" charset="-127"/>
                    <a:ea typeface="나눔고딕" charset="-127"/>
                  </a:rPr>
                  <a:t>어림하여 </a:t>
                </a:r>
                <a:r>
                  <a:rPr lang="ko-KR" altLang="en-US" sz="2200" b="1" spc="-50" dirty="0">
                    <a:latin typeface="나눔고딕" charset="-127"/>
                    <a:ea typeface="나눔고딕" charset="-127"/>
                  </a:rPr>
                  <a:t>계산하면 </a:t>
                </a:r>
                <a:r>
                  <a:rPr lang="ko-KR" altLang="en-US" sz="2200" b="1" spc="-50" dirty="0" smtClean="0">
                    <a:latin typeface="나눔고딕" charset="-127"/>
                    <a:ea typeface="나눔고딕" charset="-127"/>
                  </a:rPr>
                  <a:t>얼마일까요</a:t>
                </a:r>
                <a:r>
                  <a:rPr lang="en-US" altLang="ko-KR" sz="2200" b="1" spc="-50" dirty="0" smtClean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spc="-50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108" name="Freeform 14"/>
              <p:cNvSpPr>
                <a:spLocks/>
              </p:cNvSpPr>
              <p:nvPr/>
            </p:nvSpPr>
            <p:spPr bwMode="auto">
              <a:xfrm>
                <a:off x="488504" y="418987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>
                  <a:latin typeface="나눔고딕" charset="-127"/>
                  <a:ea typeface="나눔고딕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28135" y="4353385"/>
            <a:ext cx="8045019" cy="1369142"/>
            <a:chOff x="928135" y="2803059"/>
            <a:chExt cx="8045019" cy="1369142"/>
          </a:xfrm>
        </p:grpSpPr>
        <p:sp>
          <p:nvSpPr>
            <p:cNvPr id="109" name="모서리가 둥근 직사각형 108"/>
            <p:cNvSpPr/>
            <p:nvPr/>
          </p:nvSpPr>
          <p:spPr>
            <a:xfrm>
              <a:off x="928135" y="3348480"/>
              <a:ext cx="8045019" cy="823721"/>
            </a:xfrm>
            <a:prstGeom prst="roundRect">
              <a:avLst>
                <a:gd name="adj" fmla="val 985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021687" y="2803059"/>
              <a:ext cx="5146926" cy="430887"/>
              <a:chOff x="488504" y="4949593"/>
              <a:chExt cx="5146926" cy="430887"/>
            </a:xfrm>
          </p:grpSpPr>
          <p:sp>
            <p:nvSpPr>
              <p:cNvPr id="111" name="TextBox 19"/>
              <p:cNvSpPr txBox="1">
                <a:spLocks noChangeArrowheads="1"/>
              </p:cNvSpPr>
              <p:nvPr/>
            </p:nvSpPr>
            <p:spPr bwMode="auto">
              <a:xfrm>
                <a:off x="614504" y="4949593"/>
                <a:ext cx="502092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438</a:t>
                </a:r>
                <a:r>
                  <a:rPr lang="en-US" altLang="ko-KR" sz="2200" b="1" dirty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213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을 어떻게 계산할 수 있을까요</a:t>
                </a:r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113" name="Freeform 14"/>
              <p:cNvSpPr>
                <a:spLocks/>
              </p:cNvSpPr>
              <p:nvPr/>
            </p:nvSpPr>
            <p:spPr bwMode="auto">
              <a:xfrm>
                <a:off x="488504" y="508762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>
                  <a:latin typeface="나눔고딕" charset="-127"/>
                  <a:ea typeface="나눔고딕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966428" y="3514006"/>
            <a:ext cx="20009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</p:txBody>
      </p:sp>
      <p:pic>
        <p:nvPicPr>
          <p:cNvPr id="107" name="그림 10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26" y="35302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TextBox 109"/>
          <p:cNvSpPr txBox="1"/>
          <p:nvPr/>
        </p:nvSpPr>
        <p:spPr>
          <a:xfrm>
            <a:off x="966428" y="4925790"/>
            <a:ext cx="82146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400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200, 30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10, 8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을 차례대로 계산합니다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38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13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먼저 계산하고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,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400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의 값에 더해서 계산합니다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</p:txBody>
      </p:sp>
      <p:pic>
        <p:nvPicPr>
          <p:cNvPr id="112" name="그림 1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26" y="51017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666720" y="410956"/>
            <a:ext cx="43116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독도에 가는 사람 수 알아보기</a:t>
            </a:r>
          </a:p>
        </p:txBody>
      </p:sp>
      <p:pic>
        <p:nvPicPr>
          <p:cNvPr id="53" name="그림 52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41" name="그룹 40"/>
          <p:cNvGrpSpPr/>
          <p:nvPr/>
        </p:nvGrpSpPr>
        <p:grpSpPr>
          <a:xfrm>
            <a:off x="928135" y="1583505"/>
            <a:ext cx="8045019" cy="968509"/>
            <a:chOff x="928135" y="4288611"/>
            <a:chExt cx="8045019" cy="968509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928135" y="4805201"/>
              <a:ext cx="8045019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1021687" y="4288611"/>
              <a:ext cx="5865139" cy="430887"/>
              <a:chOff x="488504" y="3222974"/>
              <a:chExt cx="5865139" cy="430887"/>
            </a:xfrm>
          </p:grpSpPr>
          <p:sp>
            <p:nvSpPr>
              <p:cNvPr id="44" name="TextBox 19"/>
              <p:cNvSpPr txBox="1">
                <a:spLocks noChangeArrowheads="1"/>
              </p:cNvSpPr>
              <p:nvPr/>
            </p:nvSpPr>
            <p:spPr bwMode="auto">
              <a:xfrm>
                <a:off x="625793" y="3222974"/>
                <a:ext cx="572785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438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과 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213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을 각각 얼마로 어림하면 좋을까요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488504" y="337229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999109" y="2110611"/>
            <a:ext cx="80032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438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440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으로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213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으로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어림하면 좋을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26" y="21172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타원 35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8" action="ppaction://hlinksldjump"/>
          </p:cNvPr>
          <p:cNvSpPr/>
          <p:nvPr/>
        </p:nvSpPr>
        <p:spPr>
          <a:xfrm>
            <a:off x="693816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22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10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025636" y="1878841"/>
            <a:ext cx="4290923" cy="430887"/>
            <a:chOff x="1547724" y="1799668"/>
            <a:chExt cx="4290923" cy="430887"/>
          </a:xfrm>
        </p:grpSpPr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1673724" y="1799668"/>
              <a:ext cx="41649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438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을 수 모형으로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놓아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1547724" y="196649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40411" y="2435068"/>
            <a:ext cx="8043863" cy="1034318"/>
            <a:chOff x="940411" y="2115760"/>
            <a:chExt cx="8043863" cy="1034318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940411" y="2683276"/>
              <a:ext cx="8043863" cy="466802"/>
            </a:xfrm>
            <a:prstGeom prst="roundRect">
              <a:avLst>
                <a:gd name="adj" fmla="val 3041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025636" y="2115760"/>
              <a:ext cx="5702447" cy="430887"/>
              <a:chOff x="1547724" y="2231716"/>
              <a:chExt cx="5702447" cy="430887"/>
            </a:xfrm>
          </p:grpSpPr>
          <p:sp>
            <p:nvSpPr>
              <p:cNvPr id="81" name="TextBox 19"/>
              <p:cNvSpPr txBox="1">
                <a:spLocks noChangeArrowheads="1"/>
              </p:cNvSpPr>
              <p:nvPr/>
            </p:nvSpPr>
            <p:spPr bwMode="auto">
              <a:xfrm>
                <a:off x="1693842" y="2231716"/>
                <a:ext cx="555632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438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은 수 모형으로 어떻게 놓을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2" name="Freeform 14"/>
              <p:cNvSpPr>
                <a:spLocks/>
              </p:cNvSpPr>
              <p:nvPr/>
            </p:nvSpPr>
            <p:spPr bwMode="auto">
              <a:xfrm>
                <a:off x="1547724" y="239853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/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1014347" y="3020542"/>
            <a:ext cx="63264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개를 놓습니다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224" y="30272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666720" y="410956"/>
            <a:ext cx="43342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438</a:t>
            </a:r>
            <a:r>
              <a:rPr lang="en-US" altLang="ko-KR" sz="2300" b="1" dirty="0" smtClean="0">
                <a:solidFill>
                  <a:srgbClr val="6699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213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946194" y="1390346"/>
            <a:ext cx="8194072" cy="430887"/>
            <a:chOff x="993918" y="3079124"/>
            <a:chExt cx="8194072" cy="430887"/>
          </a:xfrm>
        </p:grpSpPr>
        <p:sp>
          <p:nvSpPr>
            <p:cNvPr id="26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438</a:t>
              </a:r>
              <a:r>
                <a:rPr kumimoji="0" lang="en-US" altLang="ko-KR" sz="2200" b="1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213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을 어떻게 계산하는지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4" name="그룹 33"/>
          <p:cNvGrpSpPr/>
          <p:nvPr/>
        </p:nvGrpSpPr>
        <p:grpSpPr>
          <a:xfrm>
            <a:off x="4370000" y="3779008"/>
            <a:ext cx="4627670" cy="1318626"/>
            <a:chOff x="4397296" y="2258861"/>
            <a:chExt cx="4627670" cy="1318626"/>
          </a:xfrm>
        </p:grpSpPr>
        <p:grpSp>
          <p:nvGrpSpPr>
            <p:cNvPr id="35" name="그룹 34"/>
            <p:cNvGrpSpPr/>
            <p:nvPr/>
          </p:nvGrpSpPr>
          <p:grpSpPr>
            <a:xfrm>
              <a:off x="4433274" y="2258861"/>
              <a:ext cx="4588038" cy="769441"/>
              <a:chOff x="620060" y="1423518"/>
              <a:chExt cx="4588038" cy="769441"/>
            </a:xfrm>
          </p:grpSpPr>
          <p:sp>
            <p:nvSpPr>
              <p:cNvPr id="37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일 모형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3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개를 빼면 일 모형은 몇 개인가요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>
            <a:xfrm>
              <a:off x="4397296" y="3125568"/>
              <a:ext cx="4627670" cy="451919"/>
            </a:xfrm>
            <a:prstGeom prst="roundRect">
              <a:avLst>
                <a:gd name="adj" fmla="val 3142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421299" y="4651534"/>
            <a:ext cx="2735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5717" y="46629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5992" r="75222" b="76304"/>
          <a:stretch/>
        </p:blipFill>
        <p:spPr>
          <a:xfrm>
            <a:off x="780718" y="3605019"/>
            <a:ext cx="3237440" cy="2306870"/>
          </a:xfrm>
          <a:prstGeom prst="rect">
            <a:avLst/>
          </a:prstGeom>
        </p:spPr>
      </p:pic>
      <p:pic>
        <p:nvPicPr>
          <p:cNvPr id="44" name="그림 4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t="26469" r="75272" b="65719"/>
          <a:stretch/>
        </p:blipFill>
        <p:spPr>
          <a:xfrm>
            <a:off x="3330053" y="3930555"/>
            <a:ext cx="674458" cy="1017953"/>
          </a:xfrm>
          <a:prstGeom prst="rect">
            <a:avLst/>
          </a:prstGeom>
        </p:spPr>
      </p:pic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9" action="ppaction://hlinksldjump"/>
          </p:cNvPr>
          <p:cNvSpPr/>
          <p:nvPr/>
        </p:nvSpPr>
        <p:spPr>
          <a:xfrm>
            <a:off x="693816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3342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438</a:t>
            </a:r>
            <a:r>
              <a:rPr lang="en-US" altLang="ko-KR" sz="2300" b="1" dirty="0" smtClean="0">
                <a:solidFill>
                  <a:srgbClr val="6699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213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397296" y="1430608"/>
            <a:ext cx="4627670" cy="1318626"/>
            <a:chOff x="4397296" y="4215619"/>
            <a:chExt cx="4627670" cy="1318626"/>
          </a:xfrm>
        </p:grpSpPr>
        <p:grpSp>
          <p:nvGrpSpPr>
            <p:cNvPr id="55" name="그룹 54"/>
            <p:cNvGrpSpPr/>
            <p:nvPr/>
          </p:nvGrpSpPr>
          <p:grpSpPr>
            <a:xfrm>
              <a:off x="4433274" y="4215619"/>
              <a:ext cx="4588038" cy="769441"/>
              <a:chOff x="620060" y="1423518"/>
              <a:chExt cx="4588038" cy="769441"/>
            </a:xfrm>
          </p:grpSpPr>
          <p:sp>
            <p:nvSpPr>
              <p:cNvPr id="56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십 모형 </a:t>
                </a:r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1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개를 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빼면 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십 모형은 몇 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개인가요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61" name="모서리가 둥근 직사각형 60"/>
            <p:cNvSpPr/>
            <p:nvPr/>
          </p:nvSpPr>
          <p:spPr>
            <a:xfrm>
              <a:off x="4397296" y="5082326"/>
              <a:ext cx="4627670" cy="451919"/>
            </a:xfrm>
            <a:prstGeom prst="roundRect">
              <a:avLst>
                <a:gd name="adj" fmla="val 3142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448595" y="2303134"/>
            <a:ext cx="2735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013" y="23145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 t="5992" r="55868" b="76304"/>
          <a:stretch/>
        </p:blipFill>
        <p:spPr>
          <a:xfrm>
            <a:off x="712478" y="1211175"/>
            <a:ext cx="3237440" cy="2306870"/>
          </a:xfrm>
          <a:prstGeom prst="rect">
            <a:avLst/>
          </a:prstGeom>
        </p:spPr>
      </p:pic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t="26154" r="60231" b="62725"/>
          <a:stretch/>
        </p:blipFill>
        <p:spPr>
          <a:xfrm>
            <a:off x="2524825" y="1498849"/>
            <a:ext cx="682388" cy="1449066"/>
          </a:xfrm>
          <a:prstGeom prst="rect">
            <a:avLst/>
          </a:prstGeom>
        </p:spPr>
      </p:pic>
      <p:grpSp>
        <p:nvGrpSpPr>
          <p:cNvPr id="42" name="그룹 41"/>
          <p:cNvGrpSpPr/>
          <p:nvPr/>
        </p:nvGrpSpPr>
        <p:grpSpPr>
          <a:xfrm>
            <a:off x="4370000" y="3599188"/>
            <a:ext cx="4627670" cy="1318626"/>
            <a:chOff x="4370000" y="1605965"/>
            <a:chExt cx="4627670" cy="1318626"/>
          </a:xfrm>
        </p:grpSpPr>
        <p:grpSp>
          <p:nvGrpSpPr>
            <p:cNvPr id="43" name="그룹 42"/>
            <p:cNvGrpSpPr/>
            <p:nvPr/>
          </p:nvGrpSpPr>
          <p:grpSpPr>
            <a:xfrm>
              <a:off x="4405978" y="1605965"/>
              <a:ext cx="4588038" cy="769441"/>
              <a:chOff x="620060" y="1423518"/>
              <a:chExt cx="4588038" cy="769441"/>
            </a:xfrm>
          </p:grpSpPr>
          <p:sp>
            <p:nvSpPr>
              <p:cNvPr id="45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백 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모형 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2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개를 빼면 백 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모형은 몇 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개인가요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4370000" y="2472672"/>
              <a:ext cx="4627670" cy="451919"/>
            </a:xfrm>
            <a:prstGeom prst="roundRect">
              <a:avLst>
                <a:gd name="adj" fmla="val 3142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421299" y="4471714"/>
            <a:ext cx="2735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81" name="그림 8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5717" y="44967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그림 8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7" t="5992" r="35784" b="76304"/>
          <a:stretch/>
        </p:blipFill>
        <p:spPr>
          <a:xfrm>
            <a:off x="794366" y="3421764"/>
            <a:ext cx="3237440" cy="2306870"/>
          </a:xfrm>
          <a:prstGeom prst="rect">
            <a:avLst/>
          </a:prstGeom>
        </p:spPr>
      </p:pic>
      <p:pic>
        <p:nvPicPr>
          <p:cNvPr id="83" name="그림 8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6" t="26190" r="45972" b="61392"/>
          <a:stretch/>
        </p:blipFill>
        <p:spPr>
          <a:xfrm>
            <a:off x="712478" y="3766087"/>
            <a:ext cx="1591425" cy="1618223"/>
          </a:xfrm>
          <a:prstGeom prst="rect">
            <a:avLst/>
          </a:prstGeom>
        </p:spPr>
      </p:pic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693816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0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36625" y="1581997"/>
            <a:ext cx="8077200" cy="980995"/>
            <a:chOff x="936625" y="1581997"/>
            <a:chExt cx="8077200" cy="980995"/>
          </a:xfrm>
        </p:grpSpPr>
        <p:sp>
          <p:nvSpPr>
            <p:cNvPr id="97" name="모서리가 둥근 직사각형 96"/>
            <p:cNvSpPr/>
            <p:nvPr/>
          </p:nvSpPr>
          <p:spPr>
            <a:xfrm>
              <a:off x="936625" y="2111073"/>
              <a:ext cx="8077200" cy="451919"/>
            </a:xfrm>
            <a:prstGeom prst="roundRect">
              <a:avLst>
                <a:gd name="adj" fmla="val 2572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032144" y="1581997"/>
              <a:ext cx="3337959" cy="430887"/>
              <a:chOff x="488504" y="3244507"/>
              <a:chExt cx="3337959" cy="430887"/>
            </a:xfrm>
          </p:grpSpPr>
          <p:sp>
            <p:nvSpPr>
              <p:cNvPr id="99" name="TextBox 19"/>
              <p:cNvSpPr txBox="1">
                <a:spLocks noChangeArrowheads="1"/>
              </p:cNvSpPr>
              <p:nvPr/>
            </p:nvSpPr>
            <p:spPr bwMode="auto">
              <a:xfrm>
                <a:off x="628152" y="3244507"/>
                <a:ext cx="319831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438</a:t>
                </a:r>
                <a:r>
                  <a:rPr lang="en-US" altLang="ko-KR" sz="2200" b="1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213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은 얼마인가요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>
                <a:off x="488504" y="339618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>
                  <a:latin typeface="나눔고딕" charset="-127"/>
                  <a:ea typeface="나눔고딕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991217" y="2125006"/>
            <a:ext cx="61418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225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</p:txBody>
      </p:sp>
      <p:pic>
        <p:nvPicPr>
          <p:cNvPr id="101" name="그림 10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107" y="21419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1032144" y="2780292"/>
            <a:ext cx="5020289" cy="430887"/>
            <a:chOff x="488504" y="4293096"/>
            <a:chExt cx="5020289" cy="430887"/>
          </a:xfrm>
        </p:grpSpPr>
        <p:sp>
          <p:nvSpPr>
            <p:cNvPr id="106" name="TextBox 19"/>
            <p:cNvSpPr txBox="1">
              <a:spLocks noChangeArrowheads="1"/>
            </p:cNvSpPr>
            <p:nvPr/>
          </p:nvSpPr>
          <p:spPr bwMode="auto">
            <a:xfrm>
              <a:off x="614504" y="4293096"/>
              <a:ext cx="48942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어림한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값과 계산한 값을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비교해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보세요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.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08" name="Freeform 14"/>
            <p:cNvSpPr>
              <a:spLocks/>
            </p:cNvSpPr>
            <p:nvPr/>
          </p:nvSpPr>
          <p:spPr bwMode="auto">
            <a:xfrm>
              <a:off x="488504" y="443112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3342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438</a:t>
            </a:r>
            <a:r>
              <a:rPr lang="en-US" altLang="ko-KR" sz="2300" b="1" dirty="0" smtClean="0">
                <a:solidFill>
                  <a:srgbClr val="6699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213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타원 24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693816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0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636</Words>
  <Application>Microsoft Office PowerPoint</Application>
  <PresentationFormat>A4 용지(210x297mm)</PresentationFormat>
  <Paragraphs>141</Paragraphs>
  <Slides>16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굴림</vt:lpstr>
      <vt:lpstr>Arial</vt:lpstr>
      <vt:lpstr>맑은 고딕</vt:lpstr>
      <vt:lpstr>나눔고딕</vt:lpstr>
      <vt:lpstr>나눔고딕 ExtraBold</vt:lpstr>
      <vt:lpstr>나눔바른고딕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325</cp:revision>
  <dcterms:created xsi:type="dcterms:W3CDTF">2016-11-16T23:53:02Z</dcterms:created>
  <dcterms:modified xsi:type="dcterms:W3CDTF">2018-01-12T07:01:40Z</dcterms:modified>
</cp:coreProperties>
</file>