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5"/>
  </p:notesMasterIdLst>
  <p:sldIdLst>
    <p:sldId id="256" r:id="rId5"/>
    <p:sldId id="257" r:id="rId6"/>
    <p:sldId id="258" r:id="rId7"/>
    <p:sldId id="275" r:id="rId8"/>
    <p:sldId id="272" r:id="rId9"/>
    <p:sldId id="259" r:id="rId10"/>
    <p:sldId id="271" r:id="rId11"/>
    <p:sldId id="279" r:id="rId12"/>
    <p:sldId id="273" r:id="rId13"/>
    <p:sldId id="266" r:id="rId14"/>
    <p:sldId id="267" r:id="rId15"/>
    <p:sldId id="268" r:id="rId16"/>
    <p:sldId id="280" r:id="rId17"/>
    <p:sldId id="274" r:id="rId18"/>
    <p:sldId id="260" r:id="rId19"/>
    <p:sldId id="269" r:id="rId20"/>
    <p:sldId id="276" r:id="rId21"/>
    <p:sldId id="277" r:id="rId22"/>
    <p:sldId id="278" r:id="rId23"/>
    <p:sldId id="262" r:id="rId24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6"/>
    </p:embeddedFont>
    <p:embeddedFont>
      <p:font typeface="나눔고딕" panose="020D0604000000000000" pitchFamily="50" charset="-127"/>
      <p:regular r:id="rId27"/>
      <p:bold r:id="rId28"/>
    </p:embeddedFont>
    <p:embeddedFont>
      <p:font typeface="나눔바른고딕" panose="020B0600000101010101" charset="-127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618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476" y="-138"/>
      </p:cViewPr>
      <p:guideLst>
        <p:guide orient="horz" pos="482"/>
        <p:guide orient="horz" pos="3713"/>
        <p:guide orient="horz" pos="917"/>
        <p:guide orient="horz" pos="578"/>
        <p:guide pos="580"/>
        <p:guide pos="56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70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13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13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48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31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0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9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0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34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28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6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83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38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9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66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3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59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52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8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62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8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68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14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56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6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2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3152969"/>
            <a:ext cx="5072098" cy="7080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덧셈과 뺄셈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14~15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10~11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08982" y="3867825"/>
            <a:ext cx="8074682" cy="1784830"/>
            <a:chOff x="908982" y="3867825"/>
            <a:chExt cx="8074682" cy="1784830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08982" y="4411272"/>
              <a:ext cx="8074682" cy="1241383"/>
            </a:xfrm>
            <a:prstGeom prst="roundRect">
              <a:avLst>
                <a:gd name="adj" fmla="val 1196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013156" y="3867825"/>
              <a:ext cx="3905026" cy="430887"/>
              <a:chOff x="426987" y="3482298"/>
              <a:chExt cx="3905026" cy="43088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574253" y="3482298"/>
                <a:ext cx="37577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계산하는 방법을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말해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426987" y="362032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48613" y="410710"/>
            <a:ext cx="4254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575+147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65656" y="4477965"/>
            <a:ext cx="79454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일의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자리에서 </a:t>
            </a:r>
            <a:r>
              <a:rPr lang="ko-KR" altLang="en-US" sz="2200" b="1" spc="-50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받아올림이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있으면 십의 자리에 </a:t>
            </a:r>
            <a:r>
              <a:rPr lang="ko-KR" altLang="en-US" sz="2200" b="1" spc="-50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받아올려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계산하고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lang="ko-KR" altLang="en-US" sz="2200" b="1" spc="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십의 자리에서 </a:t>
            </a:r>
            <a:r>
              <a:rPr lang="ko-KR" altLang="en-US" sz="2200" b="1" spc="50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받아올림이</a:t>
            </a:r>
            <a:r>
              <a:rPr lang="ko-KR" altLang="en-US" sz="2200" b="1" spc="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있으면 백의 자리에 </a:t>
            </a:r>
            <a:r>
              <a:rPr lang="ko-KR" altLang="en-US" sz="2200" b="1" spc="50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받아올려</a:t>
            </a:r>
            <a:r>
              <a:rPr lang="ko-KR" altLang="en-US" sz="2200" b="1" spc="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lang="ko-KR" altLang="en-US" sz="2200" b="1" spc="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계산합니다</a:t>
            </a:r>
            <a:r>
              <a:rPr lang="en-US" altLang="ko-KR" sz="2200" b="1" spc="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1037873" y="1505705"/>
            <a:ext cx="5488546" cy="430887"/>
            <a:chOff x="1431933" y="1385727"/>
            <a:chExt cx="5488546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1575746" y="1385727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계산으로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 방법을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431933" y="15392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39134" r="17966" b="47186"/>
          <a:stretch/>
        </p:blipFill>
        <p:spPr>
          <a:xfrm>
            <a:off x="1443497" y="1980366"/>
            <a:ext cx="7193411" cy="1782489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205" y="48232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6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750" y="3894746"/>
            <a:ext cx="8062912" cy="1026406"/>
            <a:chOff x="920750" y="3894746"/>
            <a:chExt cx="8062912" cy="1026406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920750" y="4407455"/>
              <a:ext cx="8062912" cy="513697"/>
            </a:xfrm>
            <a:prstGeom prst="roundRect">
              <a:avLst>
                <a:gd name="adj" fmla="val 2184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dirty="0" smtClean="0">
                  <a:latin typeface="나눔고딕" pitchFamily="50" charset="-127"/>
                  <a:ea typeface="나눔고딕"/>
                </a:rPr>
                <a:t>z</a:t>
              </a: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92029" y="3894746"/>
              <a:ext cx="5703483" cy="430887"/>
              <a:chOff x="1064568" y="4145250"/>
              <a:chExt cx="5703483" cy="430887"/>
            </a:xfrm>
          </p:grpSpPr>
          <p:sp>
            <p:nvSpPr>
              <p:cNvPr id="97" name="TextBox 19"/>
              <p:cNvSpPr txBox="1">
                <a:spLocks noChangeArrowheads="1"/>
              </p:cNvSpPr>
              <p:nvPr/>
            </p:nvSpPr>
            <p:spPr bwMode="auto">
              <a:xfrm>
                <a:off x="1211722" y="4145250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186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5" name="Freeform 14"/>
              <p:cNvSpPr>
                <a:spLocks/>
              </p:cNvSpPr>
              <p:nvPr/>
            </p:nvSpPr>
            <p:spPr bwMode="auto">
              <a:xfrm>
                <a:off x="1064568" y="430470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20750" y="2681923"/>
            <a:ext cx="8062912" cy="1061940"/>
            <a:chOff x="920750" y="2681923"/>
            <a:chExt cx="8062912" cy="1061940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20750" y="3230166"/>
              <a:ext cx="8062912" cy="513697"/>
            </a:xfrm>
            <a:prstGeom prst="roundRect">
              <a:avLst>
                <a:gd name="adj" fmla="val 2184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dirty="0" smtClean="0">
                  <a:latin typeface="나눔고딕" pitchFamily="50" charset="-127"/>
                  <a:ea typeface="나눔고딕"/>
                </a:rPr>
                <a:t>z</a:t>
              </a: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92029" y="2681923"/>
              <a:ext cx="5700612" cy="430887"/>
              <a:chOff x="1064568" y="2109580"/>
              <a:chExt cx="5700612" cy="430887"/>
            </a:xfrm>
          </p:grpSpPr>
          <p:sp>
            <p:nvSpPr>
              <p:cNvPr id="39" name="TextBox 19"/>
              <p:cNvSpPr txBox="1">
                <a:spLocks noChangeArrowheads="1"/>
              </p:cNvSpPr>
              <p:nvPr/>
            </p:nvSpPr>
            <p:spPr bwMode="auto">
              <a:xfrm>
                <a:off x="1208851" y="2109580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935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는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1064568" y="226360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992824" y="4453882"/>
            <a:ext cx="7012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90811" y="3276593"/>
            <a:ext cx="75090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41811" y="392468"/>
            <a:ext cx="4187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935+186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4455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92029" y="2076307"/>
            <a:ext cx="4929567" cy="430887"/>
            <a:chOff x="1064568" y="1740914"/>
            <a:chExt cx="4929567" cy="430887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1208851" y="1740914"/>
              <a:ext cx="47852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935+186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을 수 모형으로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064568" y="189355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32782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그룹 43"/>
          <p:cNvGrpSpPr/>
          <p:nvPr/>
        </p:nvGrpSpPr>
        <p:grpSpPr>
          <a:xfrm>
            <a:off x="992029" y="1531431"/>
            <a:ext cx="8194072" cy="430887"/>
            <a:chOff x="993918" y="3079124"/>
            <a:chExt cx="8194072" cy="430887"/>
          </a:xfrm>
        </p:grpSpPr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935+186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어떻게 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71" name="그림 70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8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2" name="그림 71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41811" y="392468"/>
            <a:ext cx="4187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935+186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4397296" y="3025518"/>
            <a:ext cx="4627670" cy="1636148"/>
            <a:chOff x="4397296" y="2258861"/>
            <a:chExt cx="4627670" cy="1636148"/>
          </a:xfrm>
        </p:grpSpPr>
        <p:grpSp>
          <p:nvGrpSpPr>
            <p:cNvPr id="44" name="그룹 43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46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개가 되면 어떻게 해야 할까요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4397296" y="3125568"/>
              <a:ext cx="4627670" cy="769441"/>
            </a:xfrm>
            <a:prstGeom prst="roundRect">
              <a:avLst>
                <a:gd name="adj" fmla="val 144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443669" y="3892225"/>
            <a:ext cx="45399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일 모형이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되면 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4397296" y="1589346"/>
            <a:ext cx="4627670" cy="1318626"/>
            <a:chOff x="4397296" y="2258861"/>
            <a:chExt cx="4627670" cy="1318626"/>
          </a:xfrm>
        </p:grpSpPr>
        <p:grpSp>
          <p:nvGrpSpPr>
            <p:cNvPr id="51" name="그룹 50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57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모형끼리 더하면 일 모형은 몇 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5" name="모서리가 둥근 직사각형 54"/>
            <p:cNvSpPr/>
            <p:nvPr/>
          </p:nvSpPr>
          <p:spPr>
            <a:xfrm>
              <a:off x="4397296" y="3125568"/>
              <a:ext cx="4627670" cy="451919"/>
            </a:xfrm>
            <a:prstGeom prst="roundRect">
              <a:avLst>
                <a:gd name="adj" fmla="val 235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448595" y="2461872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13" y="2486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13" y="40681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3578" r="75047" b="65770"/>
          <a:stretch/>
        </p:blipFill>
        <p:spPr>
          <a:xfrm>
            <a:off x="780877" y="1324382"/>
            <a:ext cx="3436724" cy="3994060"/>
          </a:xfrm>
          <a:prstGeom prst="rect">
            <a:avLst/>
          </a:prstGeom>
        </p:spPr>
      </p:pic>
      <p:pic>
        <p:nvPicPr>
          <p:cNvPr id="80" name="그림 7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64870" r="74820" b="4478"/>
          <a:stretch/>
        </p:blipFill>
        <p:spPr>
          <a:xfrm>
            <a:off x="823409" y="1363332"/>
            <a:ext cx="3436724" cy="3994060"/>
          </a:xfrm>
          <a:prstGeom prst="rect">
            <a:avLst/>
          </a:prstGeom>
        </p:spPr>
      </p:pic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10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851120" y="2245057"/>
            <a:ext cx="1024844" cy="2838734"/>
            <a:chOff x="2851120" y="2245057"/>
            <a:chExt cx="1024844" cy="2838734"/>
          </a:xfrm>
        </p:grpSpPr>
        <p:sp>
          <p:nvSpPr>
            <p:cNvPr id="2" name="직사각형 1"/>
            <p:cNvSpPr/>
            <p:nvPr/>
          </p:nvSpPr>
          <p:spPr>
            <a:xfrm>
              <a:off x="3732663" y="2245057"/>
              <a:ext cx="143301" cy="2838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851120" y="2245057"/>
              <a:ext cx="143301" cy="924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64870" r="74820" b="4478"/>
          <a:stretch/>
        </p:blipFill>
        <p:spPr>
          <a:xfrm>
            <a:off x="823409" y="1363332"/>
            <a:ext cx="3436724" cy="39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그림 7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3443" r="53857" b="65905"/>
          <a:stretch/>
        </p:blipFill>
        <p:spPr>
          <a:xfrm>
            <a:off x="770244" y="1319770"/>
            <a:ext cx="3436724" cy="3994060"/>
          </a:xfrm>
          <a:prstGeom prst="rect">
            <a:avLst/>
          </a:prstGeom>
        </p:spPr>
      </p:pic>
      <p:pic>
        <p:nvPicPr>
          <p:cNvPr id="78" name="그림 7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64870" r="53301" b="4478"/>
          <a:stretch/>
        </p:blipFill>
        <p:spPr>
          <a:xfrm>
            <a:off x="861803" y="1373033"/>
            <a:ext cx="3436724" cy="3994060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2" name="그림 71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41811" y="392468"/>
            <a:ext cx="4187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935+186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4397296" y="3025518"/>
            <a:ext cx="4627670" cy="1636148"/>
            <a:chOff x="4397296" y="2258861"/>
            <a:chExt cx="4627670" cy="1636148"/>
          </a:xfrm>
        </p:grpSpPr>
        <p:grpSp>
          <p:nvGrpSpPr>
            <p:cNvPr id="44" name="그룹 43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46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개가 되면 어떻게 해야 할까요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4397296" y="3125568"/>
              <a:ext cx="4627670" cy="769441"/>
            </a:xfrm>
            <a:prstGeom prst="roundRect">
              <a:avLst>
                <a:gd name="adj" fmla="val 144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443669" y="3892225"/>
            <a:ext cx="45399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십 모형이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되면 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4397296" y="1589346"/>
            <a:ext cx="4627670" cy="1318626"/>
            <a:chOff x="4397296" y="2258861"/>
            <a:chExt cx="4627670" cy="1318626"/>
          </a:xfrm>
        </p:grpSpPr>
        <p:grpSp>
          <p:nvGrpSpPr>
            <p:cNvPr id="51" name="그룹 50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57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모형끼리 더하면 십 모형은 몇 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5" name="모서리가 둥근 직사각형 54"/>
            <p:cNvSpPr/>
            <p:nvPr/>
          </p:nvSpPr>
          <p:spPr>
            <a:xfrm>
              <a:off x="4397296" y="3125568"/>
              <a:ext cx="4627670" cy="451919"/>
            </a:xfrm>
            <a:prstGeom prst="roundRect">
              <a:avLst>
                <a:gd name="adj" fmla="val 235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448595" y="2461872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3013" y="24782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3013" y="40681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10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39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41811" y="392468"/>
            <a:ext cx="4187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935+186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42" name="그림 41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4397296" y="3025518"/>
            <a:ext cx="4627670" cy="1636148"/>
            <a:chOff x="4397296" y="2258861"/>
            <a:chExt cx="4627670" cy="1636148"/>
          </a:xfrm>
        </p:grpSpPr>
        <p:grpSp>
          <p:nvGrpSpPr>
            <p:cNvPr id="37" name="그룹 36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50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백 모형이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개가 되면 어떻게 해야 할까요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4397296" y="3125568"/>
              <a:ext cx="4627670" cy="769441"/>
            </a:xfrm>
            <a:prstGeom prst="roundRect">
              <a:avLst>
                <a:gd name="adj" fmla="val 144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43669" y="3892225"/>
            <a:ext cx="45399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백 모형이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되면 천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54" name="그룹 53"/>
          <p:cNvGrpSpPr/>
          <p:nvPr/>
        </p:nvGrpSpPr>
        <p:grpSpPr>
          <a:xfrm>
            <a:off x="4397296" y="1589346"/>
            <a:ext cx="4627670" cy="1318626"/>
            <a:chOff x="4397296" y="2258861"/>
            <a:chExt cx="4627670" cy="1318626"/>
          </a:xfrm>
        </p:grpSpPr>
        <p:grpSp>
          <p:nvGrpSpPr>
            <p:cNvPr id="58" name="그룹 57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64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백 모형끼리 더하면 백 모형은 몇 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5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63" name="모서리가 둥근 직사각형 62"/>
            <p:cNvSpPr/>
            <p:nvPr/>
          </p:nvSpPr>
          <p:spPr>
            <a:xfrm>
              <a:off x="4397296" y="3125568"/>
              <a:ext cx="4627670" cy="451919"/>
            </a:xfrm>
            <a:prstGeom prst="roundRect">
              <a:avLst>
                <a:gd name="adj" fmla="val 235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448595" y="2461872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13" y="2486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13" y="40681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0" t="3681" r="32032" b="65667"/>
          <a:stretch/>
        </p:blipFill>
        <p:spPr>
          <a:xfrm>
            <a:off x="865941" y="1360043"/>
            <a:ext cx="3436724" cy="3994060"/>
          </a:xfrm>
          <a:prstGeom prst="rect">
            <a:avLst/>
          </a:prstGeom>
        </p:spPr>
      </p:pic>
      <p:pic>
        <p:nvPicPr>
          <p:cNvPr id="71" name="그림 7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0" t="64566" r="32032" b="4782"/>
          <a:stretch/>
        </p:blipFill>
        <p:spPr>
          <a:xfrm>
            <a:off x="865941" y="1351669"/>
            <a:ext cx="3436724" cy="3994060"/>
          </a:xfrm>
          <a:prstGeom prst="rect">
            <a:avLst/>
          </a:prstGeom>
        </p:spPr>
      </p:pic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10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4433274" y="4778926"/>
            <a:ext cx="4588038" cy="430887"/>
            <a:chOff x="620060" y="1423518"/>
            <a:chExt cx="4588038" cy="430887"/>
          </a:xfrm>
        </p:grpSpPr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798847" y="1423518"/>
              <a:ext cx="44092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935+186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은 얼마인가요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620060" y="156753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4397296" y="5309746"/>
            <a:ext cx="4627670" cy="451919"/>
          </a:xfrm>
          <a:prstGeom prst="roundRect">
            <a:avLst>
              <a:gd name="adj" fmla="val 2353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48595" y="5315565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1121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13" y="53405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4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  <p:bldP spid="48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0938" y="3796472"/>
            <a:ext cx="8062913" cy="1685751"/>
            <a:chOff x="920938" y="3796472"/>
            <a:chExt cx="8062913" cy="1685751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920938" y="4332859"/>
              <a:ext cx="8062913" cy="1149364"/>
            </a:xfrm>
            <a:prstGeom prst="roundRect">
              <a:avLst>
                <a:gd name="adj" fmla="val 692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94743" y="3796472"/>
              <a:ext cx="3884304" cy="430887"/>
              <a:chOff x="1431933" y="1385744"/>
              <a:chExt cx="3884304" cy="430887"/>
            </a:xfrm>
          </p:grpSpPr>
          <p:sp>
            <p:nvSpPr>
              <p:cNvPr id="37" name="TextBox 19"/>
              <p:cNvSpPr txBox="1">
                <a:spLocks noChangeArrowheads="1"/>
              </p:cNvSpPr>
              <p:nvPr/>
            </p:nvSpPr>
            <p:spPr bwMode="auto">
              <a:xfrm>
                <a:off x="1558477" y="1385744"/>
                <a:ext cx="37577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계산하는 방법을 말해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1431933" y="153929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42270" y="4352961"/>
            <a:ext cx="79603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일의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자리에서 </a:t>
            </a:r>
            <a:r>
              <a:rPr lang="ko-KR" altLang="en-US" sz="2200" b="1" spc="-5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받아올림이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있으면 십의 자리에 </a:t>
            </a:r>
            <a:r>
              <a:rPr lang="ko-KR" altLang="en-US" sz="2200" b="1" spc="-5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받아올려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계산하고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,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십의 자리에서 </a:t>
            </a:r>
            <a:r>
              <a:rPr lang="ko-KR" altLang="en-US" sz="2200" b="1" spc="-5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받아올림이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있으면 백의 자리에 </a:t>
            </a:r>
            <a:r>
              <a:rPr lang="ko-KR" altLang="en-US" sz="2200" b="1" spc="-5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받아올려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계산하고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,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백의 자리에 </a:t>
            </a:r>
            <a:r>
              <a:rPr lang="ko-KR" altLang="en-US" sz="2200" b="1" spc="-5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받아올림이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있으면 천의 자리에 </a:t>
            </a:r>
            <a:r>
              <a:rPr lang="ko-KR" altLang="en-US" sz="2200" b="1" spc="-5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받아올려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 계산합니다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</a:t>
            </a: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41811" y="392468"/>
            <a:ext cx="4187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935+186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994743" y="1522974"/>
            <a:ext cx="5471277" cy="430887"/>
            <a:chOff x="1431933" y="1385744"/>
            <a:chExt cx="5471277" cy="430887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558477" y="1385744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계산으로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 방법을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431933" y="15392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55358" r="15518" b="30546"/>
          <a:stretch/>
        </p:blipFill>
        <p:spPr>
          <a:xfrm>
            <a:off x="1169526" y="1941986"/>
            <a:ext cx="7518870" cy="183670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276" y="46982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t="61338" r="15567" b="11169"/>
          <a:stretch/>
        </p:blipFill>
        <p:spPr>
          <a:xfrm>
            <a:off x="1728698" y="2136609"/>
            <a:ext cx="6733078" cy="35824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606168" y="4933892"/>
            <a:ext cx="109108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1030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345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)+(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79175" y="1527351"/>
            <a:ext cx="3803005" cy="430887"/>
            <a:chOff x="1319969" y="1402996"/>
            <a:chExt cx="3803005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551162" y="1402996"/>
              <a:ext cx="35718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두 수를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더해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1319969" y="1504128"/>
              <a:ext cx="219266" cy="218283"/>
              <a:chOff x="-572047" y="4429132"/>
              <a:chExt cx="291025" cy="289721"/>
            </a:xfrm>
          </p:grpSpPr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223648" y="3666560"/>
            <a:ext cx="69800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547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515" y="4940711"/>
            <a:ext cx="383639" cy="4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226026" y="3664677"/>
            <a:ext cx="109108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483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239" y="3680887"/>
            <a:ext cx="383639" cy="4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881" y="3696908"/>
            <a:ext cx="383639" cy="4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01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931466" y="1478172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 모형이 나타내는 수보다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264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큰 수를 구해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6981556" y="4185636"/>
            <a:ext cx="21178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                      )</a:t>
            </a:r>
            <a:endParaRPr lang="ko-KR" altLang="en-US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650258" y="4172381"/>
            <a:ext cx="756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622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2380" y="42323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3019823" y="2291298"/>
            <a:ext cx="3647841" cy="1657491"/>
          </a:xfrm>
          <a:prstGeom prst="roundRect">
            <a:avLst>
              <a:gd name="adj" fmla="val 9694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364281" y="4181802"/>
            <a:ext cx="289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358+264=622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17" y="2525659"/>
            <a:ext cx="3171652" cy="11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4" grpId="0"/>
      <p:bldP spid="33" grpId="0"/>
      <p:bldP spid="59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33426" y="1439337"/>
            <a:ext cx="6929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2. 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계산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해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723285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327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 +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495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56265" y="4469666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822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36592" y="2251577"/>
            <a:ext cx="1353314" cy="769441"/>
            <a:chOff x="1736592" y="2251577"/>
            <a:chExt cx="1353314" cy="769441"/>
          </a:xfrm>
        </p:grpSpPr>
        <p:sp>
          <p:nvSpPr>
            <p:cNvPr id="29" name="직사각형 28"/>
            <p:cNvSpPr/>
            <p:nvPr/>
          </p:nvSpPr>
          <p:spPr>
            <a:xfrm>
              <a:off x="2132377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5 6</a:t>
              </a: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2 6 8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1793369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1736592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＋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2132377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4 2 4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138733" y="2251577"/>
            <a:ext cx="1353314" cy="769441"/>
            <a:chOff x="5138733" y="2251577"/>
            <a:chExt cx="1353314" cy="769441"/>
          </a:xfrm>
        </p:grpSpPr>
        <p:sp>
          <p:nvSpPr>
            <p:cNvPr id="35" name="직사각형 34"/>
            <p:cNvSpPr/>
            <p:nvPr/>
          </p:nvSpPr>
          <p:spPr>
            <a:xfrm>
              <a:off x="5534518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5 8 4</a:t>
              </a: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4 7 6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5195510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5138733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＋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5295682" y="3084091"/>
            <a:ext cx="1155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1 0 6 0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83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422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5138733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603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497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579673" y="4469666"/>
            <a:ext cx="1454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1100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117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080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0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8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899219" y="1437205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lang="en-US" altLang="ko-KR" sz="2200" b="1" spc="22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도영이네 학교 도서관에는 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동화책이 </a:t>
            </a:r>
            <a:r>
              <a:rPr lang="en-US" altLang="ko-KR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769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권</a:t>
            </a:r>
            <a:r>
              <a:rPr lang="en-US" altLang="ko-KR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위인전이 </a:t>
            </a:r>
            <a:r>
              <a:rPr lang="en-US" altLang="ko-KR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437</a:t>
            </a:r>
            <a:r>
              <a:rPr lang="ko-KR" altLang="en-US" sz="22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권 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도서관에 있는 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동화책과 위인전은 모두 몇 권일까요</a:t>
            </a:r>
            <a:r>
              <a:rPr lang="en-US" altLang="ko-KR" sz="22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spc="-1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919000" y="2403043"/>
            <a:ext cx="3865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769+437=1206(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권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6984397" y="2403064"/>
            <a:ext cx="2005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권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265125" y="2406496"/>
            <a:ext cx="1088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1206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801" y="24325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5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682937"/>
            <a:ext cx="5516517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spc="-15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받아올림이</a:t>
            </a: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두 번</a:t>
            </a:r>
            <a:r>
              <a:rPr lang="en-US" altLang="ko-KR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세 번 있는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)+(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의</a:t>
            </a: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계산 결과를 어림하고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계산해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20014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(3)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뺄셈을 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395536" y="476672"/>
            <a:ext cx="320014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(3)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89871" y="410956"/>
            <a:ext cx="42950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기차에 타고 있는 사람 수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" name="그림 5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0148" r="12384" b="58472"/>
          <a:stretch/>
        </p:blipFill>
        <p:spPr>
          <a:xfrm>
            <a:off x="1089465" y="1808107"/>
            <a:ext cx="7414547" cy="2785771"/>
          </a:xfrm>
          <a:prstGeom prst="rect">
            <a:avLst/>
          </a:prstGeom>
        </p:spPr>
      </p:pic>
      <p:sp>
        <p:nvSpPr>
          <p:cNvPr id="52" name="모서리가 둥근 직사각형 51"/>
          <p:cNvSpPr/>
          <p:nvPr/>
        </p:nvSpPr>
        <p:spPr>
          <a:xfrm>
            <a:off x="934771" y="5050137"/>
            <a:ext cx="8048891" cy="8433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016940" y="4555778"/>
            <a:ext cx="5581023" cy="430887"/>
            <a:chOff x="411035" y="2924944"/>
            <a:chExt cx="5581023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568778" y="2924944"/>
              <a:ext cx="54232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기차를 타고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여행한 경험을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이야기해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411035" y="30678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04264" y="5090529"/>
            <a:ext cx="70167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기차를 타고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친척 집에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다녀온 적이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부모님과 같이 기차를 타고 여행을 다녀왔습니다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60" name="그룹 59"/>
          <p:cNvGrpSpPr/>
          <p:nvPr/>
        </p:nvGrpSpPr>
        <p:grpSpPr>
          <a:xfrm>
            <a:off x="1028082" y="1381780"/>
            <a:ext cx="8194072" cy="430887"/>
            <a:chOff x="993918" y="3079124"/>
            <a:chExt cx="8194072" cy="430887"/>
          </a:xfrm>
        </p:grpSpPr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기차에 모두 몇 명이 탔는지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5" name="그림 6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098" y="52736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8428" r="54214" b="83198"/>
          <a:stretch/>
        </p:blipFill>
        <p:spPr>
          <a:xfrm>
            <a:off x="1619250" y="1914525"/>
            <a:ext cx="2025455" cy="1091136"/>
          </a:xfrm>
          <a:prstGeom prst="rect">
            <a:avLst/>
          </a:prstGeom>
        </p:spPr>
      </p:pic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2" t="7163" r="35151" b="81506"/>
          <a:stretch/>
        </p:blipFill>
        <p:spPr>
          <a:xfrm>
            <a:off x="4141165" y="3005660"/>
            <a:ext cx="1840536" cy="1476375"/>
          </a:xfrm>
          <a:prstGeom prst="rect">
            <a:avLst/>
          </a:prstGeom>
        </p:spPr>
      </p:pic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10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89871" y="410956"/>
            <a:ext cx="42950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기차에 타고 있는 사람 수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934772" y="3215837"/>
            <a:ext cx="8048890" cy="1062131"/>
            <a:chOff x="934772" y="3215837"/>
            <a:chExt cx="8048890" cy="1062131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934772" y="3756160"/>
              <a:ext cx="8048890" cy="5218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1015692" y="3215837"/>
              <a:ext cx="3994865" cy="430887"/>
              <a:chOff x="416496" y="4017588"/>
              <a:chExt cx="3994865" cy="430887"/>
            </a:xfrm>
          </p:grpSpPr>
          <p:sp>
            <p:nvSpPr>
              <p:cNvPr id="46" name="TextBox 19"/>
              <p:cNvSpPr txBox="1">
                <a:spLocks noChangeArrowheads="1"/>
              </p:cNvSpPr>
              <p:nvPr/>
            </p:nvSpPr>
            <p:spPr bwMode="auto">
              <a:xfrm>
                <a:off x="584672" y="4017588"/>
                <a:ext cx="382668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기차에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몇 명이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탔다고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했나요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416496" y="416709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8" name="그룹 47"/>
          <p:cNvGrpSpPr/>
          <p:nvPr/>
        </p:nvGrpSpPr>
        <p:grpSpPr>
          <a:xfrm>
            <a:off x="934772" y="4604372"/>
            <a:ext cx="8048890" cy="1062652"/>
            <a:chOff x="934772" y="4604372"/>
            <a:chExt cx="8048890" cy="1062652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934772" y="5145216"/>
              <a:ext cx="8048890" cy="5218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1015692" y="4604372"/>
              <a:ext cx="5405507" cy="430887"/>
              <a:chOff x="416496" y="4017588"/>
              <a:chExt cx="5405507" cy="430887"/>
            </a:xfrm>
          </p:grpSpPr>
          <p:sp>
            <p:nvSpPr>
              <p:cNvPr id="56" name="TextBox 19"/>
              <p:cNvSpPr txBox="1">
                <a:spLocks noChangeArrowheads="1"/>
              </p:cNvSpPr>
              <p:nvPr/>
            </p:nvSpPr>
            <p:spPr bwMode="auto">
              <a:xfrm>
                <a:off x="584672" y="4017588"/>
                <a:ext cx="523733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기차에 모두 몇 명이 탔는지 어림해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416496" y="416709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8" name="그룹 57"/>
          <p:cNvGrpSpPr/>
          <p:nvPr/>
        </p:nvGrpSpPr>
        <p:grpSpPr>
          <a:xfrm>
            <a:off x="934772" y="1550497"/>
            <a:ext cx="8048890" cy="1399212"/>
            <a:chOff x="934772" y="1550497"/>
            <a:chExt cx="8048890" cy="1399212"/>
          </a:xfrm>
        </p:grpSpPr>
        <p:sp>
          <p:nvSpPr>
            <p:cNvPr id="69" name="모서리가 둥근 직사각형 68"/>
            <p:cNvSpPr/>
            <p:nvPr/>
          </p:nvSpPr>
          <p:spPr>
            <a:xfrm>
              <a:off x="934772" y="2099919"/>
              <a:ext cx="8048890" cy="8497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1022401" y="1550497"/>
              <a:ext cx="5356402" cy="430887"/>
              <a:chOff x="416496" y="4006955"/>
              <a:chExt cx="5356402" cy="430887"/>
            </a:xfrm>
          </p:grpSpPr>
          <p:sp>
            <p:nvSpPr>
              <p:cNvPr id="71" name="TextBox 19"/>
              <p:cNvSpPr txBox="1">
                <a:spLocks noChangeArrowheads="1"/>
              </p:cNvSpPr>
              <p:nvPr/>
            </p:nvSpPr>
            <p:spPr bwMode="auto">
              <a:xfrm>
                <a:off x="574039" y="4006955"/>
                <a:ext cx="519885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기차에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모두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명이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탈 수 있을 것 같나요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416496" y="416709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87937" y="2140094"/>
            <a:ext cx="5312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넘게 탈 수 있을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정도 탈 수 있을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87937" y="3802142"/>
            <a:ext cx="75988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일반실에는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575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특실에는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탔다고 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87937" y="5190677"/>
            <a:ext cx="75988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정도입니다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099" y="23160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099" y="38083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099" y="51973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52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37995" y="3482590"/>
            <a:ext cx="8045668" cy="957635"/>
            <a:chOff x="937995" y="3482590"/>
            <a:chExt cx="8045668" cy="957635"/>
          </a:xfrm>
        </p:grpSpPr>
        <p:sp>
          <p:nvSpPr>
            <p:cNvPr id="59" name="모서리가 둥근 직사각형 58"/>
            <p:cNvSpPr/>
            <p:nvPr/>
          </p:nvSpPr>
          <p:spPr>
            <a:xfrm>
              <a:off x="937995" y="3972225"/>
              <a:ext cx="804566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26337" y="3482590"/>
              <a:ext cx="5799614" cy="430887"/>
              <a:chOff x="443496" y="3216365"/>
              <a:chExt cx="5799614" cy="430887"/>
            </a:xfrm>
          </p:grpSpPr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593807" y="3216365"/>
                <a:ext cx="56493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575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와 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147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을 어림하여 계산하면 얼마일까요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>
                <a:off x="443496" y="336880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27187" y="4488257"/>
            <a:ext cx="8056476" cy="1353743"/>
            <a:chOff x="927187" y="4488257"/>
            <a:chExt cx="8056476" cy="1353743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27187" y="4984677"/>
              <a:ext cx="8056476" cy="85732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26337" y="4488257"/>
              <a:ext cx="5342905" cy="430887"/>
              <a:chOff x="437750" y="4233607"/>
              <a:chExt cx="5342905" cy="430887"/>
            </a:xfrm>
          </p:grpSpPr>
          <p:sp>
            <p:nvSpPr>
              <p:cNvPr id="67" name="TextBox 19"/>
              <p:cNvSpPr txBox="1">
                <a:spLocks noChangeArrowheads="1"/>
              </p:cNvSpPr>
              <p:nvPr/>
            </p:nvSpPr>
            <p:spPr bwMode="auto">
              <a:xfrm>
                <a:off x="583398" y="4233607"/>
                <a:ext cx="519725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575+147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을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어떻게 계산할 수 있을까요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437750" y="438312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20750" y="2455245"/>
            <a:ext cx="8043758" cy="943075"/>
            <a:chOff x="920750" y="2455245"/>
            <a:chExt cx="8043758" cy="943075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920750" y="2930320"/>
              <a:ext cx="804375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1007182" y="2455245"/>
              <a:ext cx="7006697" cy="430887"/>
              <a:chOff x="437750" y="2302878"/>
              <a:chExt cx="7006697" cy="430887"/>
            </a:xfrm>
          </p:grpSpPr>
          <p:sp>
            <p:nvSpPr>
              <p:cNvPr id="49" name="TextBox 19"/>
              <p:cNvSpPr txBox="1">
                <a:spLocks noChangeArrowheads="1"/>
              </p:cNvSpPr>
              <p:nvPr/>
            </p:nvSpPr>
            <p:spPr bwMode="auto">
              <a:xfrm>
                <a:off x="580067" y="2302878"/>
                <a:ext cx="686438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575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와 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147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을 각각 얼마로 어림하여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계산하면 좋을까요</a:t>
                </a:r>
                <a:r>
                  <a:rPr lang="en-US" altLang="ko-KR" sz="2200" b="1" dirty="0">
                    <a:latin typeface="나눔고딕" charset="-127"/>
                    <a:ea typeface="나눔고딕" charset="-127"/>
                  </a:rPr>
                  <a:t>?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437750" y="246222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37995" y="1387800"/>
            <a:ext cx="8045668" cy="957635"/>
            <a:chOff x="937995" y="1387800"/>
            <a:chExt cx="8045668" cy="957635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937995" y="1877435"/>
              <a:ext cx="804566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1026337" y="1387800"/>
              <a:ext cx="4780105" cy="430887"/>
              <a:chOff x="443496" y="3216365"/>
              <a:chExt cx="4780105" cy="430887"/>
            </a:xfrm>
          </p:grpSpPr>
          <p:sp>
            <p:nvSpPr>
              <p:cNvPr id="57" name="TextBox 19"/>
              <p:cNvSpPr txBox="1">
                <a:spLocks noChangeArrowheads="1"/>
              </p:cNvSpPr>
              <p:nvPr/>
            </p:nvSpPr>
            <p:spPr bwMode="auto">
              <a:xfrm>
                <a:off x="593807" y="3216365"/>
                <a:ext cx="4629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어떻게 구하면 되는지 식을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써 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보세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.</a:t>
                </a:r>
                <a:endParaRPr lang="ko-KR" altLang="en-US" sz="2200" b="1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43496" y="336880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89871" y="410956"/>
            <a:ext cx="42950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기차에 타고 있는 사람 수 알아보기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97776" y="3987483"/>
            <a:ext cx="80235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730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99687" y="5028618"/>
            <a:ext cx="6954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00+100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70+40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, 5+7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차례대로 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5+7,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70+40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500+100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을 차례대로 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711" y="39974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307" y="52045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84890" y="2937301"/>
            <a:ext cx="75958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575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580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으로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147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150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으로 어림하면 좋을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11" y="2964295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997776" y="1892693"/>
            <a:ext cx="36030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575+147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711" y="19026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2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4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23272" y="1562913"/>
            <a:ext cx="5672472" cy="430887"/>
            <a:chOff x="416496" y="1375937"/>
            <a:chExt cx="5672472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667291" y="1375937"/>
              <a:ext cx="542167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575+147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을 어떻게 계산하는지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416496" y="1475090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48613" y="410710"/>
            <a:ext cx="4254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575+147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23315" y="2137163"/>
            <a:ext cx="4955833" cy="430887"/>
            <a:chOff x="442150" y="1844824"/>
            <a:chExt cx="4955833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612699" y="1844824"/>
              <a:ext cx="47852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575+147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모형으로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442150" y="200685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749" y="2768570"/>
            <a:ext cx="8062913" cy="1080267"/>
            <a:chOff x="920749" y="2768570"/>
            <a:chExt cx="8062913" cy="1080267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920749" y="3293832"/>
              <a:ext cx="8062913" cy="5550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023315" y="2768570"/>
              <a:ext cx="5744511" cy="430887"/>
              <a:chOff x="442150" y="2276872"/>
              <a:chExt cx="5744511" cy="430887"/>
            </a:xfrm>
          </p:grpSpPr>
          <p:sp>
            <p:nvSpPr>
              <p:cNvPr id="81" name="TextBox 19"/>
              <p:cNvSpPr txBox="1">
                <a:spLocks noChangeArrowheads="1"/>
              </p:cNvSpPr>
              <p:nvPr/>
            </p:nvSpPr>
            <p:spPr bwMode="auto">
              <a:xfrm>
                <a:off x="612699" y="2276872"/>
                <a:ext cx="557396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575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는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442150" y="243890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002638" y="3355891"/>
            <a:ext cx="81229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7" y="33625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20749" y="4071427"/>
            <a:ext cx="8062913" cy="1044953"/>
            <a:chOff x="920749" y="4071427"/>
            <a:chExt cx="8062913" cy="1044953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20749" y="4586389"/>
              <a:ext cx="8062913" cy="52999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023315" y="4071427"/>
              <a:ext cx="5774524" cy="430887"/>
              <a:chOff x="442150" y="4369054"/>
              <a:chExt cx="5774524" cy="43088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581798" y="4369054"/>
                <a:ext cx="563487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147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442150" y="45214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988990" y="4635941"/>
            <a:ext cx="74320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7" y="46426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그룹 95"/>
          <p:cNvGrpSpPr/>
          <p:nvPr/>
        </p:nvGrpSpPr>
        <p:grpSpPr>
          <a:xfrm>
            <a:off x="4397296" y="3025518"/>
            <a:ext cx="4627670" cy="1636148"/>
            <a:chOff x="4397296" y="2258861"/>
            <a:chExt cx="4627670" cy="1636148"/>
          </a:xfrm>
        </p:grpSpPr>
        <p:grpSp>
          <p:nvGrpSpPr>
            <p:cNvPr id="109" name="그룹 108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111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개가 되면 어떻게 해야 할까요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12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10" name="모서리가 둥근 직사각형 109"/>
            <p:cNvSpPr/>
            <p:nvPr/>
          </p:nvSpPr>
          <p:spPr>
            <a:xfrm>
              <a:off x="4397296" y="3125568"/>
              <a:ext cx="4627670" cy="769441"/>
            </a:xfrm>
            <a:prstGeom prst="roundRect">
              <a:avLst>
                <a:gd name="adj" fmla="val 144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443669" y="3892225"/>
            <a:ext cx="45399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일 모형이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되면 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48613" y="410710"/>
            <a:ext cx="4254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575+147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4397296" y="1589346"/>
            <a:ext cx="4627670" cy="1318626"/>
            <a:chOff x="4397296" y="2258861"/>
            <a:chExt cx="4627670" cy="1318626"/>
          </a:xfrm>
        </p:grpSpPr>
        <p:grpSp>
          <p:nvGrpSpPr>
            <p:cNvPr id="84" name="그룹 83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86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모형끼리 더하면 일 모형은 몇 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85" name="모서리가 둥근 직사각형 84"/>
            <p:cNvSpPr/>
            <p:nvPr/>
          </p:nvSpPr>
          <p:spPr>
            <a:xfrm>
              <a:off x="4397296" y="3125568"/>
              <a:ext cx="4627670" cy="451919"/>
            </a:xfrm>
            <a:prstGeom prst="roundRect">
              <a:avLst>
                <a:gd name="adj" fmla="val 235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448595" y="2461872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13" y="2486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그림 8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384" r="78495" b="72524"/>
          <a:stretch/>
        </p:blipFill>
        <p:spPr>
          <a:xfrm>
            <a:off x="844550" y="1352988"/>
            <a:ext cx="3272368" cy="3399949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13" y="40681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262184" y="1859362"/>
            <a:ext cx="567608" cy="2626340"/>
            <a:chOff x="3262184" y="1859362"/>
            <a:chExt cx="567608" cy="2626340"/>
          </a:xfrm>
        </p:grpSpPr>
        <p:sp>
          <p:nvSpPr>
            <p:cNvPr id="2" name="직사각형 1"/>
            <p:cNvSpPr/>
            <p:nvPr/>
          </p:nvSpPr>
          <p:spPr>
            <a:xfrm>
              <a:off x="3693226" y="1859362"/>
              <a:ext cx="136566" cy="2626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262184" y="1859362"/>
              <a:ext cx="165260" cy="925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5" name="그림 9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55141" r="78214" b="18767"/>
          <a:stretch/>
        </p:blipFill>
        <p:spPr>
          <a:xfrm>
            <a:off x="896306" y="1370472"/>
            <a:ext cx="3272368" cy="33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48613" y="410710"/>
            <a:ext cx="4254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575+147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397296" y="3025518"/>
            <a:ext cx="4627670" cy="1636148"/>
            <a:chOff x="4397296" y="2258861"/>
            <a:chExt cx="4627670" cy="1636148"/>
          </a:xfrm>
        </p:grpSpPr>
        <p:grpSp>
          <p:nvGrpSpPr>
            <p:cNvPr id="44" name="그룹 43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46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개가 되면 어떻게 해야 할까요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4397296" y="3125568"/>
              <a:ext cx="4627670" cy="769441"/>
            </a:xfrm>
            <a:prstGeom prst="roundRect">
              <a:avLst>
                <a:gd name="adj" fmla="val 144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443669" y="3892225"/>
            <a:ext cx="45399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십 모형이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개가 되면 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개로 바꿉니다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4397296" y="1589346"/>
            <a:ext cx="4627670" cy="1318626"/>
            <a:chOff x="4397296" y="2258861"/>
            <a:chExt cx="4627670" cy="1318626"/>
          </a:xfrm>
        </p:grpSpPr>
        <p:grpSp>
          <p:nvGrpSpPr>
            <p:cNvPr id="50" name="그룹 49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56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모형끼리 더하면 십 모형은 몇 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1" name="모서리가 둥근 직사각형 50"/>
            <p:cNvSpPr/>
            <p:nvPr/>
          </p:nvSpPr>
          <p:spPr>
            <a:xfrm>
              <a:off x="4397296" y="3125568"/>
              <a:ext cx="4627670" cy="451919"/>
            </a:xfrm>
            <a:prstGeom prst="roundRect">
              <a:avLst>
                <a:gd name="adj" fmla="val 235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448595" y="2461872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13" y="2486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t="1384" r="57083" b="72524"/>
          <a:stretch/>
        </p:blipFill>
        <p:spPr>
          <a:xfrm>
            <a:off x="808925" y="1352988"/>
            <a:ext cx="3272368" cy="3399949"/>
          </a:xfrm>
          <a:prstGeom prst="rect">
            <a:avLst/>
          </a:prstGeom>
        </p:spPr>
      </p:pic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55141" r="56873" b="18767"/>
          <a:stretch/>
        </p:blipFill>
        <p:spPr>
          <a:xfrm>
            <a:off x="844644" y="1372038"/>
            <a:ext cx="3272368" cy="3399949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13" y="40681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6961014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63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48613" y="410710"/>
            <a:ext cx="4254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575+147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7" name="타원 46">
            <a:hlinkClick r:id="rId3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4397296" y="3354909"/>
            <a:ext cx="4627670" cy="968203"/>
            <a:chOff x="4397296" y="2588252"/>
            <a:chExt cx="4627670" cy="968203"/>
          </a:xfrm>
        </p:grpSpPr>
        <p:grpSp>
          <p:nvGrpSpPr>
            <p:cNvPr id="55" name="그룹 54"/>
            <p:cNvGrpSpPr/>
            <p:nvPr/>
          </p:nvGrpSpPr>
          <p:grpSpPr>
            <a:xfrm>
              <a:off x="4433274" y="2588252"/>
              <a:ext cx="4588038" cy="430887"/>
              <a:chOff x="620060" y="1752909"/>
              <a:chExt cx="4588038" cy="430887"/>
            </a:xfrm>
          </p:grpSpPr>
          <p:sp>
            <p:nvSpPr>
              <p:cNvPr id="57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752909"/>
                <a:ext cx="440925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575+147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얼마인가요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620060" y="190880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6" name="모서리가 둥근 직사각형 55"/>
            <p:cNvSpPr/>
            <p:nvPr/>
          </p:nvSpPr>
          <p:spPr>
            <a:xfrm>
              <a:off x="4397296" y="3125568"/>
              <a:ext cx="4627670" cy="430887"/>
            </a:xfrm>
            <a:prstGeom prst="roundRect">
              <a:avLst>
                <a:gd name="adj" fmla="val 144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443669" y="3892225"/>
            <a:ext cx="45399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722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. </a:t>
            </a:r>
          </a:p>
        </p:txBody>
      </p:sp>
      <p:grpSp>
        <p:nvGrpSpPr>
          <p:cNvPr id="61" name="그룹 60"/>
          <p:cNvGrpSpPr/>
          <p:nvPr/>
        </p:nvGrpSpPr>
        <p:grpSpPr>
          <a:xfrm>
            <a:off x="4397296" y="1589346"/>
            <a:ext cx="4627670" cy="1318626"/>
            <a:chOff x="4397296" y="2258861"/>
            <a:chExt cx="4627670" cy="1318626"/>
          </a:xfrm>
        </p:grpSpPr>
        <p:grpSp>
          <p:nvGrpSpPr>
            <p:cNvPr id="62" name="그룹 61"/>
            <p:cNvGrpSpPr/>
            <p:nvPr/>
          </p:nvGrpSpPr>
          <p:grpSpPr>
            <a:xfrm>
              <a:off x="4433274" y="2258861"/>
              <a:ext cx="4588038" cy="769441"/>
              <a:chOff x="620060" y="1423518"/>
              <a:chExt cx="4588038" cy="769441"/>
            </a:xfrm>
          </p:grpSpPr>
          <p:sp>
            <p:nvSpPr>
              <p:cNvPr id="64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백 모형끼리 더하면 백 모형은 몇 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5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63" name="모서리가 둥근 직사각형 62"/>
            <p:cNvSpPr/>
            <p:nvPr/>
          </p:nvSpPr>
          <p:spPr>
            <a:xfrm>
              <a:off x="4397296" y="3125568"/>
              <a:ext cx="4627670" cy="451919"/>
            </a:xfrm>
            <a:prstGeom prst="roundRect">
              <a:avLst>
                <a:gd name="adj" fmla="val 2353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448595" y="2461872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3013" y="2486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3013" y="39019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그림 7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0" t="1384" r="35193" b="72524"/>
          <a:stretch/>
        </p:blipFill>
        <p:spPr>
          <a:xfrm>
            <a:off x="844550" y="1352988"/>
            <a:ext cx="3272368" cy="3399949"/>
          </a:xfrm>
          <a:prstGeom prst="rect">
            <a:avLst/>
          </a:prstGeom>
        </p:spPr>
      </p:pic>
      <p:pic>
        <p:nvPicPr>
          <p:cNvPr id="73" name="그림 72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6" t="55141" r="35437" b="18767"/>
          <a:stretch/>
        </p:blipFill>
        <p:spPr>
          <a:xfrm>
            <a:off x="804613" y="1371250"/>
            <a:ext cx="3272368" cy="3399949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1007182" y="4969157"/>
            <a:ext cx="7360847" cy="430887"/>
            <a:chOff x="620060" y="1423518"/>
            <a:chExt cx="7360847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798847" y="1423518"/>
              <a:ext cx="71820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어림한 값과 계산한 값을 비교해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620060" y="156753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1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846</Words>
  <Application>Microsoft Office PowerPoint</Application>
  <PresentationFormat>A4 용지(210x297mm)</PresentationFormat>
  <Paragraphs>183</Paragraphs>
  <Slides>20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굴림</vt:lpstr>
      <vt:lpstr>Arial</vt:lpstr>
      <vt:lpstr>나눔고딕 ExtraBold</vt:lpstr>
      <vt:lpstr>나눔고딕</vt:lpstr>
      <vt:lpstr>나눔바른고딕</vt:lpstr>
      <vt:lpstr>맑은 고딕</vt:lpstr>
      <vt:lpstr>Office 테마</vt:lpstr>
      <vt:lpstr>디자인 사용자 지정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381</cp:revision>
  <cp:lastPrinted>2017-11-30T05:30:07Z</cp:lastPrinted>
  <dcterms:created xsi:type="dcterms:W3CDTF">2016-11-16T23:53:02Z</dcterms:created>
  <dcterms:modified xsi:type="dcterms:W3CDTF">2018-01-12T08:53:28Z</dcterms:modified>
</cp:coreProperties>
</file>