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88" r:id="rId3"/>
  </p:sldMasterIdLst>
  <p:notesMasterIdLst>
    <p:notesMasterId r:id="rId21"/>
  </p:notesMasterIdLst>
  <p:sldIdLst>
    <p:sldId id="256" r:id="rId4"/>
    <p:sldId id="257" r:id="rId5"/>
    <p:sldId id="258" r:id="rId6"/>
    <p:sldId id="273" r:id="rId7"/>
    <p:sldId id="259" r:id="rId8"/>
    <p:sldId id="267" r:id="rId9"/>
    <p:sldId id="268" r:id="rId10"/>
    <p:sldId id="276" r:id="rId11"/>
    <p:sldId id="277" r:id="rId12"/>
    <p:sldId id="272" r:id="rId13"/>
    <p:sldId id="278" r:id="rId14"/>
    <p:sldId id="269" r:id="rId15"/>
    <p:sldId id="270" r:id="rId16"/>
    <p:sldId id="282" r:id="rId17"/>
    <p:sldId id="283" r:id="rId18"/>
    <p:sldId id="281" r:id="rId19"/>
    <p:sldId id="262" r:id="rId20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22"/>
      <p:bold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나눔고딕 ExtraBold" panose="020D0904000000000000" pitchFamily="50" charset="-127"/>
      <p:bold r:id="rId26"/>
    </p:embeddedFont>
    <p:embeddedFont>
      <p:font typeface="나눔바른고딕" panose="020B0603020101020101" pitchFamily="50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0C8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8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614" y="-138"/>
      </p:cViewPr>
      <p:guideLst>
        <p:guide orient="horz" pos="482"/>
        <p:guide orient="horz" pos="3728"/>
        <p:guide orient="horz" pos="19"/>
        <p:guide orient="horz"/>
        <p:guide orient="horz" pos="904"/>
        <p:guide orient="horz" pos="1125"/>
        <p:guide pos="570"/>
        <p:guide pos="56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30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1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1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94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04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 smtClean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78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9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00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55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50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20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6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6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 smtClean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3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image" Target="../media/image3.emf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image" Target="../media/image3.emf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10" Type="http://schemas.openxmlformats.org/officeDocument/2006/relationships/slide" Target="slide1.xml"/><Relationship Id="rId4" Type="http://schemas.openxmlformats.org/officeDocument/2006/relationships/image" Target="../media/image11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10" Type="http://schemas.openxmlformats.org/officeDocument/2006/relationships/slide" Target="slide1.xml"/><Relationship Id="rId4" Type="http://schemas.openxmlformats.org/officeDocument/2006/relationships/image" Target="../media/image11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3595678" y="3152969"/>
            <a:ext cx="5072098" cy="70807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spc="-300" dirty="0">
                <a:latin typeface="나눔고딕 ExtraBold" pitchFamily="50" charset="-127"/>
                <a:ea typeface="나눔고딕 ExtraBold" pitchFamily="50" charset="-127"/>
              </a:rPr>
              <a:t>덧셈을 </a:t>
            </a:r>
            <a:r>
              <a:rPr lang="ko-KR" altLang="en-US" sz="3600" spc="-300" dirty="0" smtClean="0">
                <a:latin typeface="나눔고딕 ExtraBold" pitchFamily="50" charset="-127"/>
                <a:ea typeface="나눔고딕 ExtraBold" pitchFamily="50" charset="-127"/>
              </a:rPr>
              <a:t>해 볼까요</a:t>
            </a:r>
            <a:r>
              <a:rPr lang="en-US" altLang="ko-KR" sz="3600" spc="-300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3600" spc="-300" dirty="0">
              <a:latin typeface="나눔고딕 ExtraBold" pitchFamily="50" charset="-127"/>
              <a:ea typeface="나눔고딕 ExtraBold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458791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덧셈과 뺄셈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12~13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8~9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741601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09492" y="1518078"/>
            <a:ext cx="8118409" cy="1069095"/>
            <a:chOff x="909492" y="2651784"/>
            <a:chExt cx="8118409" cy="1069095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909492" y="3257328"/>
              <a:ext cx="8118409" cy="46355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92346" y="2651784"/>
              <a:ext cx="4508439" cy="430887"/>
              <a:chOff x="620060" y="4753198"/>
              <a:chExt cx="4508439" cy="430887"/>
            </a:xfrm>
          </p:grpSpPr>
          <p:sp>
            <p:nvSpPr>
              <p:cNvPr id="53" name="TextBox 19"/>
              <p:cNvSpPr txBox="1">
                <a:spLocks noChangeArrowheads="1"/>
              </p:cNvSpPr>
              <p:nvPr/>
            </p:nvSpPr>
            <p:spPr bwMode="auto">
              <a:xfrm>
                <a:off x="774422" y="4753198"/>
                <a:ext cx="435407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128+114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는 얼마라고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생각하나요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620060" y="491767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989189" y="2139953"/>
            <a:ext cx="20094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989475" y="2926096"/>
            <a:ext cx="5048651" cy="430887"/>
            <a:chOff x="617189" y="5648073"/>
            <a:chExt cx="5048651" cy="430887"/>
          </a:xfrm>
        </p:grpSpPr>
        <p:sp>
          <p:nvSpPr>
            <p:cNvPr id="56" name="TextBox 19"/>
            <p:cNvSpPr txBox="1">
              <a:spLocks noChangeArrowheads="1"/>
            </p:cNvSpPr>
            <p:nvPr/>
          </p:nvSpPr>
          <p:spPr bwMode="auto">
            <a:xfrm>
              <a:off x="771551" y="5648073"/>
              <a:ext cx="48942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어림한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값과 계산한 값을 비교해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617189" y="581416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66720" y="410956"/>
            <a:ext cx="43569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128+114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를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4976" y="21533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741601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9" action="ppaction://hlinksldjump"/>
          </p:cNvPr>
          <p:cNvSpPr/>
          <p:nvPr/>
        </p:nvSpPr>
        <p:spPr>
          <a:xfrm>
            <a:off x="695038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623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1" name="그룹 7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86936" y="4414840"/>
            <a:ext cx="3919502" cy="430887"/>
            <a:chOff x="632520" y="4284262"/>
            <a:chExt cx="3919502" cy="430887"/>
          </a:xfrm>
        </p:grpSpPr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632520" y="443711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794262" y="4284262"/>
              <a:ext cx="37577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1pPr>
              <a:lvl2pPr>
                <a:defRPr sz="28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2pPr>
              <a:lvl3pPr>
                <a:defRPr sz="24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3pPr>
              <a:lvl4pPr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4pPr>
              <a:lvl5pPr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</a:rPr>
                <a:t>계산하는 방법을 </a:t>
              </a:r>
              <a:r>
                <a:rPr kumimoji="0" lang="ko-KR" altLang="en-US" sz="2200" b="1" dirty="0" smtClean="0">
                  <a:latin typeface="나눔고딕" pitchFamily="50" charset="-127"/>
                </a:rPr>
                <a:t>말해 보세요</a:t>
              </a:r>
              <a:r>
                <a:rPr kumimoji="0" lang="en-US" altLang="ko-KR" sz="2200" b="1" dirty="0">
                  <a:latin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</a:endParaRPr>
            </a:p>
          </p:txBody>
        </p:sp>
      </p:grpSp>
      <p:sp>
        <p:nvSpPr>
          <p:cNvPr id="56" name="모서리가 둥근 직사각형 55"/>
          <p:cNvSpPr/>
          <p:nvPr/>
        </p:nvSpPr>
        <p:spPr>
          <a:xfrm>
            <a:off x="888344" y="4947108"/>
            <a:ext cx="8132969" cy="9119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74125" y="5018352"/>
            <a:ext cx="80471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 자리의 숫자를 맞추어 적습니다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일의 자리에서 </a:t>
            </a:r>
            <a:r>
              <a:rPr lang="ko-KR" altLang="en-US" sz="2200" b="1" spc="-70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받아올림이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 있으면 십의 자리에 </a:t>
            </a:r>
            <a:r>
              <a:rPr lang="ko-KR" altLang="en-US" sz="2200" b="1" spc="-70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받아올려</a:t>
            </a:r>
            <a:r>
              <a:rPr lang="ko-KR" altLang="en-US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계산합니다</a:t>
            </a:r>
            <a:r>
              <a:rPr lang="en-US" altLang="ko-KR" sz="2200" b="1" spc="-7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.</a:t>
            </a:r>
            <a:endParaRPr lang="ko-KR" altLang="en-US" sz="2200" b="1" spc="-7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720" y="410956"/>
            <a:ext cx="43569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128+114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를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999944" y="1523956"/>
            <a:ext cx="5489636" cy="430887"/>
            <a:chOff x="1431933" y="1382457"/>
            <a:chExt cx="5489636" cy="430887"/>
          </a:xfrm>
        </p:grpSpPr>
        <p:sp>
          <p:nvSpPr>
            <p:cNvPr id="50" name="TextBox 19"/>
            <p:cNvSpPr txBox="1">
              <a:spLocks noChangeArrowheads="1"/>
            </p:cNvSpPr>
            <p:nvPr/>
          </p:nvSpPr>
          <p:spPr bwMode="auto">
            <a:xfrm>
              <a:off x="1576836" y="1382457"/>
              <a:ext cx="534473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세로 계산으로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계산하는 방법을 알아보세요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1431933" y="153929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21874" r="19859" b="64255"/>
          <a:stretch/>
        </p:blipFill>
        <p:spPr>
          <a:xfrm>
            <a:off x="1567930" y="2194087"/>
            <a:ext cx="6859578" cy="1807464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4976" y="51943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741601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695038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16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그룹 7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64568" y="-841699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8" name="TextBox 97"/>
          <p:cNvSpPr txBox="1"/>
          <p:nvPr/>
        </p:nvSpPr>
        <p:spPr>
          <a:xfrm>
            <a:off x="7267629" y="2791859"/>
            <a:ext cx="10393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=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893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442200" y="3156712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7 4 5</a:t>
            </a:r>
            <a:endParaRPr lang="ko-KR" altLang="en-US" sz="2200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174820" y="3156712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13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5 1 3</a:t>
            </a:r>
            <a:endParaRPr lang="ko-KR" altLang="en-US" sz="2200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02" name="그룹 101"/>
          <p:cNvGrpSpPr/>
          <p:nvPr/>
        </p:nvGrpSpPr>
        <p:grpSpPr>
          <a:xfrm>
            <a:off x="903361" y="1553191"/>
            <a:ext cx="8215338" cy="430887"/>
            <a:chOff x="993918" y="3079124"/>
            <a:chExt cx="8215338" cy="430887"/>
          </a:xfrm>
        </p:grpSpPr>
        <p:sp>
          <p:nvSpPr>
            <p:cNvPr id="103" name="TextBox 20"/>
            <p:cNvSpPr txBox="1">
              <a:spLocks noChangeArrowheads="1"/>
            </p:cNvSpPr>
            <p:nvPr/>
          </p:nvSpPr>
          <p:spPr bwMode="auto">
            <a:xfrm>
              <a:off x="1229498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계산해 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04" name="그룹 103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10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114" name="TextBox 113"/>
          <p:cNvSpPr txBox="1"/>
          <p:nvPr/>
        </p:nvSpPr>
        <p:spPr>
          <a:xfrm>
            <a:off x="702345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)+(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7" name="그림 6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61452" r="69273" b="29282"/>
          <a:stretch/>
        </p:blipFill>
        <p:spPr>
          <a:xfrm>
            <a:off x="906663" y="1949394"/>
            <a:ext cx="1819425" cy="1207318"/>
          </a:xfrm>
          <a:prstGeom prst="rect">
            <a:avLst/>
          </a:prstGeom>
        </p:spPr>
      </p:pic>
      <p:pic>
        <p:nvPicPr>
          <p:cNvPr id="123" name="그림 122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62503" r="45853" b="28766"/>
          <a:stretch/>
        </p:blipFill>
        <p:spPr>
          <a:xfrm>
            <a:off x="3918766" y="2086395"/>
            <a:ext cx="1414800" cy="1137681"/>
          </a:xfrm>
          <a:prstGeom prst="rect">
            <a:avLst/>
          </a:prstGeom>
        </p:spPr>
      </p:pic>
      <p:pic>
        <p:nvPicPr>
          <p:cNvPr id="125" name="그림 124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0" t="64130" r="23368" b="31420"/>
          <a:stretch/>
        </p:blipFill>
        <p:spPr>
          <a:xfrm>
            <a:off x="5986262" y="2728229"/>
            <a:ext cx="1399033" cy="579743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2457" y="32240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807" y="32240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0430" y="28461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741601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695038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01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66720" y="410956"/>
            <a:ext cx="430039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만들고 해결하기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5761" y="1523935"/>
            <a:ext cx="6331640" cy="430887"/>
            <a:chOff x="1136576" y="1393773"/>
            <a:chExt cx="6331640" cy="430887"/>
          </a:xfrm>
        </p:grpSpPr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1360454" y="1393773"/>
              <a:ext cx="61077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125+248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만들고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해결해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5" name="그룹 84"/>
            <p:cNvGrpSpPr/>
            <p:nvPr/>
          </p:nvGrpSpPr>
          <p:grpSpPr>
            <a:xfrm>
              <a:off x="1136576" y="1504128"/>
              <a:ext cx="219266" cy="218283"/>
              <a:chOff x="-572047" y="4429132"/>
              <a:chExt cx="291025" cy="289721"/>
            </a:xfrm>
          </p:grpSpPr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0" name="모서리가 둥근 직사각형 39"/>
          <p:cNvSpPr/>
          <p:nvPr/>
        </p:nvSpPr>
        <p:spPr>
          <a:xfrm>
            <a:off x="904875" y="2066039"/>
            <a:ext cx="8120091" cy="1176809"/>
          </a:xfrm>
          <a:prstGeom prst="roundRect">
            <a:avLst>
              <a:gd name="adj" fmla="val 967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0919" y="2100445"/>
            <a:ext cx="80129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지혜네 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학교 </a:t>
            </a:r>
            <a:r>
              <a:rPr lang="en-US" altLang="ko-KR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학년 학생은 </a:t>
            </a:r>
            <a:r>
              <a:rPr lang="en-US" altLang="ko-KR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125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학년 학생은 </a:t>
            </a:r>
            <a:r>
              <a:rPr lang="en-US" altLang="ko-KR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248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명입니다</a:t>
            </a:r>
            <a:r>
              <a:rPr lang="en-US" altLang="ko-KR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.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학년과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학년 학생은 모두 몇 명일까요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?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125+248=373(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25" name="그림 24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802" y="24456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타원 25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741601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695038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52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모서리가 둥근 직사각형 58"/>
          <p:cNvSpPr/>
          <p:nvPr/>
        </p:nvSpPr>
        <p:spPr>
          <a:xfrm>
            <a:off x="1045376" y="2128895"/>
            <a:ext cx="3616542" cy="1717878"/>
          </a:xfrm>
          <a:prstGeom prst="roundRect">
            <a:avLst>
              <a:gd name="adj" fmla="val 9694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931466" y="1450876"/>
            <a:ext cx="74609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수 모형을 보고 계산해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4953000" y="3709341"/>
            <a:ext cx="18966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238 </a:t>
            </a:r>
            <a:r>
              <a:rPr lang="en-US" altLang="ko-K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en-US" altLang="ko-K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554 </a:t>
            </a:r>
            <a:r>
              <a:rPr lang="en-US" altLang="ko-K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= </a:t>
            </a:r>
            <a:endParaRPr lang="ko-KR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6825505" y="3706287"/>
            <a:ext cx="756729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6839153" y="3703704"/>
            <a:ext cx="756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792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3046" y="37560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0" r="54569"/>
          <a:stretch/>
        </p:blipFill>
        <p:spPr>
          <a:xfrm>
            <a:off x="1259737" y="2266327"/>
            <a:ext cx="3214547" cy="1443014"/>
          </a:xfrm>
          <a:prstGeom prst="rect">
            <a:avLst/>
          </a:prstGeom>
        </p:spPr>
      </p:pic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0" t="-9829" r="2470" b="-23536"/>
          <a:stretch/>
        </p:blipFill>
        <p:spPr>
          <a:xfrm>
            <a:off x="1302270" y="4061122"/>
            <a:ext cx="3214547" cy="1924493"/>
          </a:xfrm>
          <a:prstGeom prst="rect">
            <a:avLst/>
          </a:prstGeom>
        </p:spPr>
      </p:pic>
      <p:sp>
        <p:nvSpPr>
          <p:cNvPr id="35" name="모서리가 둥근 직사각형 34"/>
          <p:cNvSpPr/>
          <p:nvPr/>
        </p:nvSpPr>
        <p:spPr>
          <a:xfrm>
            <a:off x="1045376" y="4063624"/>
            <a:ext cx="3616542" cy="1717878"/>
          </a:xfrm>
          <a:prstGeom prst="roundRect">
            <a:avLst>
              <a:gd name="adj" fmla="val 9694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41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4" grpId="0"/>
      <p:bldP spid="74" grpId="0"/>
      <p:bldP spid="32" grpId="0" animBg="1"/>
      <p:bldP spid="33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933426" y="1439337"/>
            <a:ext cx="69294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2. 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계산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해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690064" y="4469665"/>
            <a:ext cx="1595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536 + 338  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156531" y="4469666"/>
            <a:ext cx="112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874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736592" y="2251577"/>
            <a:ext cx="1353314" cy="769441"/>
            <a:chOff x="1736592" y="2251577"/>
            <a:chExt cx="1353314" cy="769441"/>
          </a:xfrm>
        </p:grpSpPr>
        <p:sp>
          <p:nvSpPr>
            <p:cNvPr id="29" name="직사각형 28"/>
            <p:cNvSpPr/>
            <p:nvPr/>
          </p:nvSpPr>
          <p:spPr>
            <a:xfrm>
              <a:off x="2132377" y="2251577"/>
              <a:ext cx="95752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4 1 7</a:t>
              </a:r>
            </a:p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2 3 5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1793369" y="3021018"/>
              <a:ext cx="129653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/>
            <p:cNvSpPr/>
            <p:nvPr/>
          </p:nvSpPr>
          <p:spPr>
            <a:xfrm>
              <a:off x="1736592" y="2576483"/>
              <a:ext cx="3957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＋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2132377" y="3084091"/>
            <a:ext cx="9575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6 5 2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138733" y="2251577"/>
            <a:ext cx="1353314" cy="769441"/>
            <a:chOff x="5138733" y="2251577"/>
            <a:chExt cx="1353314" cy="769441"/>
          </a:xfrm>
        </p:grpSpPr>
        <p:sp>
          <p:nvSpPr>
            <p:cNvPr id="35" name="직사각형 34"/>
            <p:cNvSpPr/>
            <p:nvPr/>
          </p:nvSpPr>
          <p:spPr>
            <a:xfrm>
              <a:off x="5534518" y="2251577"/>
              <a:ext cx="95752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3 6 2</a:t>
              </a:r>
            </a:p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1 1 9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5195510" y="3021018"/>
              <a:ext cx="129653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5138733" y="2576483"/>
              <a:ext cx="3957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＋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5534518" y="3084091"/>
            <a:ext cx="9575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4 8 1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883" y="31111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958" y="31111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/>
          <p:cNvSpPr/>
          <p:nvPr/>
        </p:nvSpPr>
        <p:spPr>
          <a:xfrm>
            <a:off x="5106834" y="4469665"/>
            <a:ext cx="1595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179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103  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575070" y="4469666"/>
            <a:ext cx="112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282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383" y="4525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589" y="4525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0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4" grpId="0"/>
      <p:bldP spid="38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99219" y="1437205"/>
            <a:ext cx="8122544" cy="769441"/>
            <a:chOff x="899219" y="1437205"/>
            <a:chExt cx="8122544" cy="769441"/>
          </a:xfrm>
        </p:grpSpPr>
        <p:sp>
          <p:nvSpPr>
            <p:cNvPr id="18" name="직사각형 17"/>
            <p:cNvSpPr/>
            <p:nvPr/>
          </p:nvSpPr>
          <p:spPr>
            <a:xfrm>
              <a:off x="899219" y="1437205"/>
              <a:ext cx="812254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90600" indent="-990600" algn="just"/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3.</a:t>
              </a:r>
              <a:r>
                <a:rPr lang="en-US" altLang="ko-KR" sz="2200" b="1" spc="22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4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계산 결과의 크기를 비교하여      안에 ＞</a:t>
              </a:r>
              <a:r>
                <a:rPr lang="en-US" altLang="ko-KR" sz="2200" b="1" spc="4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spc="4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＝</a:t>
              </a:r>
              <a:r>
                <a:rPr lang="en-US" altLang="ko-KR" sz="2200" b="1" spc="4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spc="4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＜를 알맞게 써넣으세요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5607094" y="1525879"/>
              <a:ext cx="285752" cy="2857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3255740" y="2596259"/>
            <a:ext cx="33777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625+148         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356+417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이등변 삼각형 1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모서리가 둥근 직사각형 22"/>
          <p:cNvSpPr/>
          <p:nvPr/>
        </p:nvSpPr>
        <p:spPr>
          <a:xfrm>
            <a:off x="4729216" y="2614844"/>
            <a:ext cx="430803" cy="4308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770744" y="2617525"/>
            <a:ext cx="3690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=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782" y="26633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그룹 11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16" name="타원 1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9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4" y="3140968"/>
            <a:ext cx="5072098" cy="773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덧셈을 해 볼까요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(3)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395536" y="476672"/>
            <a:ext cx="320014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03648" y="54868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(2)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643182"/>
            <a:ext cx="585791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 err="1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받아올림이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한 번 있는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세 자리 수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)+(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세 자리 수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의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spc="-15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계산 결과를 어림하고</a:t>
            </a:r>
            <a:r>
              <a:rPr lang="en-US" altLang="ko-KR" sz="3600" spc="-15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,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계산해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보아요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320014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4868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(2)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43035" y="2805374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695038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t="22467" r="12190" b="53870"/>
          <a:stretch/>
        </p:blipFill>
        <p:spPr>
          <a:xfrm>
            <a:off x="1044527" y="1680145"/>
            <a:ext cx="7508786" cy="3083322"/>
          </a:xfrm>
          <a:prstGeom prst="rect">
            <a:avLst/>
          </a:prstGeom>
        </p:spPr>
      </p:pic>
      <p:sp>
        <p:nvSpPr>
          <p:cNvPr id="55" name="모서리가 둥근 직사각형 54"/>
          <p:cNvSpPr/>
          <p:nvPr/>
        </p:nvSpPr>
        <p:spPr>
          <a:xfrm>
            <a:off x="904875" y="5066469"/>
            <a:ext cx="8116438" cy="841098"/>
          </a:xfrm>
          <a:prstGeom prst="roundRect">
            <a:avLst>
              <a:gd name="adj" fmla="val 10503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8327" y="5102298"/>
            <a:ext cx="83443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가족들과 함께 놀이공원에 가서 동물들을 보았습니다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spc="-7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친척들과 같이 놀이공원에 있는 식물원에 가서 </a:t>
            </a:r>
            <a:r>
              <a:rPr lang="ko-KR" altLang="en-US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식물을 관찰했습니다</a:t>
            </a:r>
            <a:r>
              <a:rPr lang="en-US" altLang="ko-KR" sz="2200" b="1" spc="-7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spc="-70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1010246" y="4621656"/>
            <a:ext cx="5556509" cy="430887"/>
            <a:chOff x="416496" y="4491768"/>
            <a:chExt cx="5556509" cy="430887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549725" y="4491768"/>
              <a:ext cx="542328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놀이공원에 갔다 온 경험을 이야기해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416496" y="464421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6720" y="410956"/>
            <a:ext cx="43440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준비해야 하는 입장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할인권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898965" y="1313178"/>
            <a:ext cx="8194072" cy="430887"/>
            <a:chOff x="993918" y="3079124"/>
            <a:chExt cx="8194072" cy="430887"/>
          </a:xfrm>
        </p:grpSpPr>
        <p:sp>
          <p:nvSpPr>
            <p:cNvPr id="58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입장 할인권을 몇 장 준비해야 하는지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4976" y="52782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t="6667" r="50000" b="80852"/>
          <a:stretch/>
        </p:blipFill>
        <p:spPr>
          <a:xfrm>
            <a:off x="1943840" y="1528621"/>
            <a:ext cx="3309737" cy="1626358"/>
          </a:xfrm>
          <a:prstGeom prst="rect">
            <a:avLst/>
          </a:prstGeom>
        </p:spPr>
      </p:pic>
      <p:sp>
        <p:nvSpPr>
          <p:cNvPr id="47" name="타원 46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8" action="ppaction://hlinksldjump"/>
          </p:cNvPr>
          <p:cNvSpPr/>
          <p:nvPr/>
        </p:nvSpPr>
        <p:spPr>
          <a:xfrm>
            <a:off x="741601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9" action="ppaction://hlinksldjump"/>
          </p:cNvPr>
          <p:cNvSpPr/>
          <p:nvPr/>
        </p:nvSpPr>
        <p:spPr>
          <a:xfrm>
            <a:off x="695038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3998" r="68129" b="85393"/>
          <a:stretch/>
        </p:blipFill>
        <p:spPr>
          <a:xfrm>
            <a:off x="5617029" y="2046515"/>
            <a:ext cx="2813845" cy="130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04875" y="1525081"/>
            <a:ext cx="8116438" cy="953189"/>
            <a:chOff x="904875" y="1525081"/>
            <a:chExt cx="8116438" cy="953189"/>
          </a:xfrm>
        </p:grpSpPr>
        <p:sp>
          <p:nvSpPr>
            <p:cNvPr id="59" name="모서리가 둥근 직사각형 58"/>
            <p:cNvSpPr/>
            <p:nvPr/>
          </p:nvSpPr>
          <p:spPr>
            <a:xfrm>
              <a:off x="904875" y="2062900"/>
              <a:ext cx="8116438" cy="41537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007293" y="1525081"/>
              <a:ext cx="4578089" cy="430887"/>
              <a:chOff x="416496" y="4491768"/>
              <a:chExt cx="4578089" cy="430887"/>
            </a:xfrm>
          </p:grpSpPr>
          <p:sp>
            <p:nvSpPr>
              <p:cNvPr id="61" name="TextBox 19"/>
              <p:cNvSpPr txBox="1">
                <a:spLocks noChangeArrowheads="1"/>
              </p:cNvSpPr>
              <p:nvPr/>
            </p:nvSpPr>
            <p:spPr bwMode="auto">
              <a:xfrm>
                <a:off x="560358" y="4491768"/>
                <a:ext cx="443422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동물원에서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몇 명이 탔다고 했나요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5" name="Freeform 14"/>
              <p:cNvSpPr>
                <a:spLocks/>
              </p:cNvSpPr>
              <p:nvPr/>
            </p:nvSpPr>
            <p:spPr bwMode="auto">
              <a:xfrm>
                <a:off x="416496" y="464421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04875" y="2634976"/>
            <a:ext cx="8116438" cy="959145"/>
            <a:chOff x="904875" y="2634976"/>
            <a:chExt cx="8116438" cy="959145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904875" y="3180121"/>
              <a:ext cx="8116438" cy="41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007293" y="2634976"/>
              <a:ext cx="4578089" cy="430887"/>
              <a:chOff x="416496" y="4491768"/>
              <a:chExt cx="4578089" cy="430887"/>
            </a:xfrm>
          </p:grpSpPr>
          <p:sp>
            <p:nvSpPr>
              <p:cNvPr id="52" name="TextBox 19"/>
              <p:cNvSpPr txBox="1">
                <a:spLocks noChangeArrowheads="1"/>
              </p:cNvSpPr>
              <p:nvPr/>
            </p:nvSpPr>
            <p:spPr bwMode="auto">
              <a:xfrm>
                <a:off x="560358" y="4491768"/>
                <a:ext cx="443422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식물원에서 몇 명이 탔다고 했나요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4" name="Freeform 14"/>
              <p:cNvSpPr>
                <a:spLocks/>
              </p:cNvSpPr>
              <p:nvPr/>
            </p:nvSpPr>
            <p:spPr bwMode="auto">
              <a:xfrm>
                <a:off x="416496" y="464421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92602" y="3770018"/>
            <a:ext cx="8116438" cy="954741"/>
            <a:chOff x="892602" y="3770018"/>
            <a:chExt cx="8116438" cy="954741"/>
          </a:xfrm>
        </p:grpSpPr>
        <p:sp>
          <p:nvSpPr>
            <p:cNvPr id="68" name="모서리가 둥근 직사각형 67"/>
            <p:cNvSpPr/>
            <p:nvPr/>
          </p:nvSpPr>
          <p:spPr>
            <a:xfrm>
              <a:off x="892602" y="4310759"/>
              <a:ext cx="8116438" cy="41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995020" y="3770018"/>
              <a:ext cx="5910184" cy="430887"/>
              <a:chOff x="416496" y="4491768"/>
              <a:chExt cx="5910184" cy="430887"/>
            </a:xfrm>
          </p:grpSpPr>
          <p:sp>
            <p:nvSpPr>
              <p:cNvPr id="82" name="TextBox 19"/>
              <p:cNvSpPr txBox="1">
                <a:spLocks noChangeArrowheads="1"/>
              </p:cNvSpPr>
              <p:nvPr/>
            </p:nvSpPr>
            <p:spPr bwMode="auto">
              <a:xfrm>
                <a:off x="560358" y="4491768"/>
                <a:ext cx="576632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입장권을 몇 장 준비해야 하는지 어림해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3" name="Freeform 14"/>
              <p:cNvSpPr>
                <a:spLocks/>
              </p:cNvSpPr>
              <p:nvPr/>
            </p:nvSpPr>
            <p:spPr bwMode="auto">
              <a:xfrm>
                <a:off x="416496" y="464421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895692" y="4890870"/>
            <a:ext cx="8116438" cy="956837"/>
            <a:chOff x="895692" y="4890870"/>
            <a:chExt cx="8116438" cy="956837"/>
          </a:xfrm>
        </p:grpSpPr>
        <p:sp>
          <p:nvSpPr>
            <p:cNvPr id="84" name="모서리가 둥근 직사각형 83"/>
            <p:cNvSpPr/>
            <p:nvPr/>
          </p:nvSpPr>
          <p:spPr>
            <a:xfrm>
              <a:off x="895692" y="5433707"/>
              <a:ext cx="8116438" cy="41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89" name="그룹 88"/>
            <p:cNvGrpSpPr/>
            <p:nvPr/>
          </p:nvGrpSpPr>
          <p:grpSpPr>
            <a:xfrm>
              <a:off x="998110" y="4890870"/>
              <a:ext cx="4773656" cy="430887"/>
              <a:chOff x="416496" y="4491768"/>
              <a:chExt cx="4773656" cy="430887"/>
            </a:xfrm>
          </p:grpSpPr>
          <p:sp>
            <p:nvSpPr>
              <p:cNvPr id="90" name="TextBox 19"/>
              <p:cNvSpPr txBox="1">
                <a:spLocks noChangeArrowheads="1"/>
              </p:cNvSpPr>
              <p:nvPr/>
            </p:nvSpPr>
            <p:spPr bwMode="auto">
              <a:xfrm>
                <a:off x="560358" y="4491768"/>
                <a:ext cx="46297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어떻게 구하면 되는지 식을 써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416496" y="464421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967872" y="2047234"/>
            <a:ext cx="40443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명이 탔다고 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67872" y="3176955"/>
            <a:ext cx="40424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명이 탔다고 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666720" y="410956"/>
            <a:ext cx="43440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준비해야 하는 입장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할인권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55599" y="4304332"/>
            <a:ext cx="40424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 정도입니다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58689" y="5421042"/>
            <a:ext cx="40424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128+114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976" y="20618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976" y="31783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976" y="43090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976" y="54319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타원 48">
            <a:hlinkClick r:id="rId4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5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7" action="ppaction://hlinksldjump"/>
          </p:cNvPr>
          <p:cNvSpPr/>
          <p:nvPr/>
        </p:nvSpPr>
        <p:spPr>
          <a:xfrm>
            <a:off x="741601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8" action="ppaction://hlinksldjump"/>
          </p:cNvPr>
          <p:cNvSpPr/>
          <p:nvPr/>
        </p:nvSpPr>
        <p:spPr>
          <a:xfrm>
            <a:off x="695038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83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  <p:bldP spid="70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07391" y="2945332"/>
            <a:ext cx="8120510" cy="1019583"/>
            <a:chOff x="907391" y="2945332"/>
            <a:chExt cx="8120510" cy="1019583"/>
          </a:xfrm>
        </p:grpSpPr>
        <p:grpSp>
          <p:nvGrpSpPr>
            <p:cNvPr id="3" name="그룹 2"/>
            <p:cNvGrpSpPr/>
            <p:nvPr/>
          </p:nvGrpSpPr>
          <p:grpSpPr>
            <a:xfrm>
              <a:off x="966611" y="2945332"/>
              <a:ext cx="5788951" cy="430887"/>
              <a:chOff x="442150" y="2332991"/>
              <a:chExt cx="5788951" cy="430887"/>
            </a:xfrm>
          </p:grpSpPr>
          <p:sp>
            <p:nvSpPr>
              <p:cNvPr id="94" name="TextBox 19"/>
              <p:cNvSpPr txBox="1">
                <a:spLocks noChangeArrowheads="1"/>
              </p:cNvSpPr>
              <p:nvPr/>
            </p:nvSpPr>
            <p:spPr bwMode="auto">
              <a:xfrm>
                <a:off x="581798" y="2332991"/>
                <a:ext cx="564930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128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과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114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를 어림하여 계산하면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얼마일까요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442150" y="249831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907391" y="3501364"/>
              <a:ext cx="8120510" cy="46355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13289" y="1488709"/>
            <a:ext cx="8114612" cy="1265909"/>
            <a:chOff x="913289" y="1488709"/>
            <a:chExt cx="8114612" cy="1265909"/>
          </a:xfrm>
        </p:grpSpPr>
        <p:sp>
          <p:nvSpPr>
            <p:cNvPr id="92" name="모서리가 둥근 직사각형 91"/>
            <p:cNvSpPr/>
            <p:nvPr/>
          </p:nvSpPr>
          <p:spPr>
            <a:xfrm>
              <a:off x="913289" y="2005469"/>
              <a:ext cx="8114612" cy="7491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967127" y="1488709"/>
              <a:ext cx="6985994" cy="430887"/>
              <a:chOff x="442150" y="3433512"/>
              <a:chExt cx="6985994" cy="430887"/>
            </a:xfrm>
          </p:grpSpPr>
          <p:sp>
            <p:nvSpPr>
              <p:cNvPr id="53" name="TextBox 19"/>
              <p:cNvSpPr txBox="1">
                <a:spLocks noChangeArrowheads="1"/>
              </p:cNvSpPr>
              <p:nvPr/>
            </p:nvSpPr>
            <p:spPr bwMode="auto">
              <a:xfrm>
                <a:off x="563764" y="3433512"/>
                <a:ext cx="686438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128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과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114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를 각각 얼마로 어림하여 계산하면 좋을까요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4" name="Freeform 14"/>
              <p:cNvSpPr>
                <a:spLocks/>
              </p:cNvSpPr>
              <p:nvPr/>
            </p:nvSpPr>
            <p:spPr bwMode="auto">
              <a:xfrm>
                <a:off x="442150" y="359798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904876" y="4202336"/>
            <a:ext cx="8116438" cy="1703869"/>
            <a:chOff x="904876" y="4202336"/>
            <a:chExt cx="8116438" cy="1703869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904876" y="4752970"/>
              <a:ext cx="8116438" cy="1153235"/>
            </a:xfrm>
            <a:prstGeom prst="roundRect">
              <a:avLst>
                <a:gd name="adj" fmla="val 981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56" name="그룹 55"/>
            <p:cNvGrpSpPr/>
            <p:nvPr/>
          </p:nvGrpSpPr>
          <p:grpSpPr>
            <a:xfrm>
              <a:off x="995362" y="4202336"/>
              <a:ext cx="5180876" cy="430887"/>
              <a:chOff x="442150" y="5097290"/>
              <a:chExt cx="5180876" cy="430887"/>
            </a:xfrm>
          </p:grpSpPr>
          <p:sp>
            <p:nvSpPr>
              <p:cNvPr id="58" name="TextBox 19"/>
              <p:cNvSpPr txBox="1">
                <a:spLocks noChangeArrowheads="1"/>
              </p:cNvSpPr>
              <p:nvPr/>
            </p:nvSpPr>
            <p:spPr bwMode="auto">
              <a:xfrm>
                <a:off x="582864" y="5097290"/>
                <a:ext cx="504016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128+114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를 어떻게 계산할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442150" y="524811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5975976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923790" y="1995322"/>
            <a:ext cx="75090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130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어림하면 좋을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어림하면 좋을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78" name="그룹 77"/>
          <p:cNvGrpSpPr/>
          <p:nvPr/>
        </p:nvGrpSpPr>
        <p:grpSpPr>
          <a:xfrm>
            <a:off x="8371314" y="5975976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955689" y="3517696"/>
            <a:ext cx="18857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6720" y="410956"/>
            <a:ext cx="43440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준비해야 하는 입장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할인권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4676" y="4775589"/>
            <a:ext cx="77830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100+100, 20+10, 8+4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차례대로 계산합니다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120+110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먼저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계산하고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8+4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값에 더해서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계산합니다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8+4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먼저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계산하고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120+110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값에 더해서 계산합니다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477" y="21712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477" y="35339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477" y="51208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타원 50">
            <a:hlinkClick r:id="rId4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5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7" action="ppaction://hlinksldjump"/>
          </p:cNvPr>
          <p:cNvSpPr/>
          <p:nvPr/>
        </p:nvSpPr>
        <p:spPr>
          <a:xfrm>
            <a:off x="741601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8" action="ppaction://hlinksldjump"/>
          </p:cNvPr>
          <p:cNvSpPr/>
          <p:nvPr/>
        </p:nvSpPr>
        <p:spPr>
          <a:xfrm>
            <a:off x="695038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50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66720" y="410956"/>
            <a:ext cx="43569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128+114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를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94230" y="2059357"/>
            <a:ext cx="4927250" cy="430887"/>
            <a:chOff x="1064568" y="1412776"/>
            <a:chExt cx="4927250" cy="430887"/>
          </a:xfrm>
        </p:grpSpPr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1206534" y="1412776"/>
              <a:ext cx="47852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128+114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를 수 모형으로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놓아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1064568" y="155679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7391" y="2637545"/>
            <a:ext cx="8120510" cy="1010097"/>
            <a:chOff x="907391" y="2733583"/>
            <a:chExt cx="8120510" cy="1010097"/>
          </a:xfrm>
        </p:grpSpPr>
        <p:grpSp>
          <p:nvGrpSpPr>
            <p:cNvPr id="5" name="그룹 4"/>
            <p:cNvGrpSpPr/>
            <p:nvPr/>
          </p:nvGrpSpPr>
          <p:grpSpPr>
            <a:xfrm>
              <a:off x="994230" y="2733583"/>
              <a:ext cx="5680524" cy="430887"/>
              <a:chOff x="1064568" y="1759168"/>
              <a:chExt cx="5680524" cy="430887"/>
            </a:xfrm>
          </p:grpSpPr>
          <p:sp>
            <p:nvSpPr>
              <p:cNvPr id="39" name="TextBox 19"/>
              <p:cNvSpPr txBox="1">
                <a:spLocks noChangeArrowheads="1"/>
              </p:cNvSpPr>
              <p:nvPr/>
            </p:nvSpPr>
            <p:spPr bwMode="auto">
              <a:xfrm>
                <a:off x="1188763" y="1759168"/>
                <a:ext cx="555632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128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은 수 모형으로 어떻게 놓을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auto">
              <a:xfrm>
                <a:off x="1064568" y="1926839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907391" y="3280129"/>
              <a:ext cx="8120510" cy="46355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976954" y="3200423"/>
            <a:ext cx="78657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개를 놓습니다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907391" y="3816675"/>
            <a:ext cx="8120510" cy="989701"/>
            <a:chOff x="907391" y="3844226"/>
            <a:chExt cx="8120510" cy="989701"/>
          </a:xfrm>
        </p:grpSpPr>
        <p:grpSp>
          <p:nvGrpSpPr>
            <p:cNvPr id="6" name="그룹 5"/>
            <p:cNvGrpSpPr/>
            <p:nvPr/>
          </p:nvGrpSpPr>
          <p:grpSpPr>
            <a:xfrm>
              <a:off x="994230" y="3844226"/>
              <a:ext cx="5683395" cy="430887"/>
              <a:chOff x="1064568" y="3831102"/>
              <a:chExt cx="5683395" cy="430887"/>
            </a:xfrm>
          </p:grpSpPr>
          <p:sp>
            <p:nvSpPr>
              <p:cNvPr id="97" name="TextBox 19"/>
              <p:cNvSpPr txBox="1">
                <a:spLocks noChangeArrowheads="1"/>
              </p:cNvSpPr>
              <p:nvPr/>
            </p:nvSpPr>
            <p:spPr bwMode="auto">
              <a:xfrm>
                <a:off x="1191634" y="3831102"/>
                <a:ext cx="555632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114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는 수 모형으로 어떻게 놓을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5" name="Freeform 14"/>
              <p:cNvSpPr>
                <a:spLocks/>
              </p:cNvSpPr>
              <p:nvPr/>
            </p:nvSpPr>
            <p:spPr bwMode="auto">
              <a:xfrm>
                <a:off x="1064568" y="398192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1" name="모서리가 둥근 직사각형 50"/>
            <p:cNvSpPr/>
            <p:nvPr/>
          </p:nvSpPr>
          <p:spPr>
            <a:xfrm>
              <a:off x="907391" y="4370376"/>
              <a:ext cx="8120510" cy="46355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990602" y="4359157"/>
            <a:ext cx="78657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개를 놓습니다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54" name="그룹 53"/>
          <p:cNvGrpSpPr/>
          <p:nvPr/>
        </p:nvGrpSpPr>
        <p:grpSpPr>
          <a:xfrm>
            <a:off x="904367" y="1518163"/>
            <a:ext cx="8189949" cy="430887"/>
            <a:chOff x="993918" y="3065476"/>
            <a:chExt cx="8189949" cy="430887"/>
          </a:xfrm>
        </p:grpSpPr>
        <p:sp>
          <p:nvSpPr>
            <p:cNvPr id="55" name="TextBox 20"/>
            <p:cNvSpPr txBox="1">
              <a:spLocks noChangeArrowheads="1"/>
            </p:cNvSpPr>
            <p:nvPr/>
          </p:nvSpPr>
          <p:spPr bwMode="auto">
            <a:xfrm>
              <a:off x="1204109" y="3065476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128+114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어떻게 계산하는지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6" name="그룹 55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37" name="그림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28" y="3215841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28" y="4365050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8" action="ppaction://hlinksldjump"/>
          </p:cNvPr>
          <p:cNvSpPr/>
          <p:nvPr/>
        </p:nvSpPr>
        <p:spPr>
          <a:xfrm>
            <a:off x="741601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9" action="ppaction://hlinksldjump"/>
          </p:cNvPr>
          <p:cNvSpPr/>
          <p:nvPr/>
        </p:nvSpPr>
        <p:spPr>
          <a:xfrm>
            <a:off x="695038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80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t="35897" r="78675" b="35897"/>
          <a:stretch/>
        </p:blipFill>
        <p:spPr>
          <a:xfrm>
            <a:off x="624188" y="1635310"/>
            <a:ext cx="3392152" cy="3675368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666720" y="1677456"/>
            <a:ext cx="3349620" cy="3675368"/>
            <a:chOff x="666720" y="1329808"/>
            <a:chExt cx="3349620" cy="3675368"/>
          </a:xfrm>
        </p:grpSpPr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" t="67218" r="78677" b="4576"/>
            <a:stretch/>
          </p:blipFill>
          <p:spPr>
            <a:xfrm>
              <a:off x="666720" y="1329808"/>
              <a:ext cx="3349620" cy="3675368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78" t="38765" r="13130" b="41965"/>
            <a:stretch/>
          </p:blipFill>
          <p:spPr>
            <a:xfrm>
              <a:off x="2685697" y="1664930"/>
              <a:ext cx="1171156" cy="2510972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4397296" y="3286858"/>
            <a:ext cx="4627670" cy="1630191"/>
            <a:chOff x="4397296" y="3224050"/>
            <a:chExt cx="4627670" cy="1630191"/>
          </a:xfrm>
        </p:grpSpPr>
        <p:sp>
          <p:nvSpPr>
            <p:cNvPr id="82" name="모서리가 둥근 직사각형 81"/>
            <p:cNvSpPr/>
            <p:nvPr/>
          </p:nvSpPr>
          <p:spPr>
            <a:xfrm>
              <a:off x="4397296" y="4113335"/>
              <a:ext cx="4627670" cy="740906"/>
            </a:xfrm>
            <a:prstGeom prst="roundRect">
              <a:avLst>
                <a:gd name="adj" fmla="val 1935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9" name="그룹 78"/>
            <p:cNvGrpSpPr/>
            <p:nvPr/>
          </p:nvGrpSpPr>
          <p:grpSpPr>
            <a:xfrm>
              <a:off x="4433274" y="3224050"/>
              <a:ext cx="4588038" cy="769441"/>
              <a:chOff x="620060" y="1423518"/>
              <a:chExt cx="4588038" cy="769441"/>
            </a:xfrm>
          </p:grpSpPr>
          <p:sp>
            <p:nvSpPr>
              <p:cNvPr id="80" name="TextBox 19"/>
              <p:cNvSpPr txBox="1">
                <a:spLocks noChangeArrowheads="1"/>
              </p:cNvSpPr>
              <p:nvPr/>
            </p:nvSpPr>
            <p:spPr bwMode="auto">
              <a:xfrm>
                <a:off x="798848" y="1423518"/>
                <a:ext cx="440925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일 모형이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12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개가 되면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어떻게 해야 할까요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4427329" y="4161876"/>
            <a:ext cx="45727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80000" algn="just">
              <a:buFont typeface="Arial" pitchFamily="34" charset="0"/>
              <a:buChar char="•"/>
            </a:pP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일 모형이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개가 되면 십 모형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개로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바꿉니다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anose="020D0604000000000000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66720" y="410956"/>
            <a:ext cx="43569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128+114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를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397296" y="1869746"/>
            <a:ext cx="4627670" cy="1318626"/>
            <a:chOff x="4397296" y="1806938"/>
            <a:chExt cx="4627670" cy="1318626"/>
          </a:xfrm>
        </p:grpSpPr>
        <p:grpSp>
          <p:nvGrpSpPr>
            <p:cNvPr id="50" name="그룹 49"/>
            <p:cNvGrpSpPr/>
            <p:nvPr/>
          </p:nvGrpSpPr>
          <p:grpSpPr>
            <a:xfrm>
              <a:off x="4433274" y="1806938"/>
              <a:ext cx="4588038" cy="769441"/>
              <a:chOff x="620060" y="1423518"/>
              <a:chExt cx="4588038" cy="769441"/>
            </a:xfrm>
          </p:grpSpPr>
          <p:sp>
            <p:nvSpPr>
              <p:cNvPr id="51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일 모형끼리 더하면 일 모형은 몇 개인가요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3" name="모서리가 둥근 직사각형 52"/>
            <p:cNvSpPr/>
            <p:nvPr/>
          </p:nvSpPr>
          <p:spPr>
            <a:xfrm>
              <a:off x="4397296" y="2673645"/>
              <a:ext cx="4627670" cy="451919"/>
            </a:xfrm>
            <a:prstGeom prst="roundRect">
              <a:avLst>
                <a:gd name="adj" fmla="val 3142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27329" y="2741180"/>
            <a:ext cx="2735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13" y="2762387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13" y="4346571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741601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10" action="ppaction://hlinksldjump"/>
          </p:cNvPr>
          <p:cNvSpPr/>
          <p:nvPr/>
        </p:nvSpPr>
        <p:spPr>
          <a:xfrm>
            <a:off x="695038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15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66720" y="410956"/>
            <a:ext cx="43569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128+114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를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397296" y="1806938"/>
            <a:ext cx="4627670" cy="1318626"/>
            <a:chOff x="4397296" y="1806938"/>
            <a:chExt cx="4627670" cy="1318626"/>
          </a:xfrm>
        </p:grpSpPr>
        <p:grpSp>
          <p:nvGrpSpPr>
            <p:cNvPr id="50" name="그룹 49"/>
            <p:cNvGrpSpPr/>
            <p:nvPr/>
          </p:nvGrpSpPr>
          <p:grpSpPr>
            <a:xfrm>
              <a:off x="4433274" y="1806938"/>
              <a:ext cx="4588038" cy="769441"/>
              <a:chOff x="620060" y="1423518"/>
              <a:chExt cx="4588038" cy="769441"/>
            </a:xfrm>
          </p:grpSpPr>
          <p:sp>
            <p:nvSpPr>
              <p:cNvPr id="51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십 모형끼리 더하면 십 모형은 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3" name="모서리가 둥근 직사각형 52"/>
            <p:cNvSpPr/>
            <p:nvPr/>
          </p:nvSpPr>
          <p:spPr>
            <a:xfrm>
              <a:off x="4397296" y="2673645"/>
              <a:ext cx="4627670" cy="451919"/>
            </a:xfrm>
            <a:prstGeom prst="roundRect">
              <a:avLst>
                <a:gd name="adj" fmla="val 3142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48595" y="2679464"/>
            <a:ext cx="2735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</a:p>
        </p:txBody>
      </p:sp>
      <p:pic>
        <p:nvPicPr>
          <p:cNvPr id="38" name="그림 3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6" t="35443" r="55067" b="36056"/>
          <a:stretch/>
        </p:blipFill>
        <p:spPr>
          <a:xfrm>
            <a:off x="382851" y="1597197"/>
            <a:ext cx="3615763" cy="3713727"/>
          </a:xfrm>
          <a:prstGeom prst="rect">
            <a:avLst/>
          </a:prstGeom>
        </p:spPr>
      </p:pic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8" t="38206" r="14736" b="38766"/>
          <a:stretch/>
        </p:blipFill>
        <p:spPr>
          <a:xfrm>
            <a:off x="2086879" y="1950954"/>
            <a:ext cx="1279109" cy="300054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13" y="2699579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타원 23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741601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10" action="ppaction://hlinksldjump"/>
          </p:cNvPr>
          <p:cNvSpPr/>
          <p:nvPr/>
        </p:nvSpPr>
        <p:spPr>
          <a:xfrm>
            <a:off x="695038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34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66720" y="410956"/>
            <a:ext cx="43569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128+114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를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397296" y="1806938"/>
            <a:ext cx="4627670" cy="1318626"/>
            <a:chOff x="4397296" y="1806938"/>
            <a:chExt cx="4627670" cy="1318626"/>
          </a:xfrm>
        </p:grpSpPr>
        <p:grpSp>
          <p:nvGrpSpPr>
            <p:cNvPr id="50" name="그룹 49"/>
            <p:cNvGrpSpPr/>
            <p:nvPr/>
          </p:nvGrpSpPr>
          <p:grpSpPr>
            <a:xfrm>
              <a:off x="4433274" y="1806938"/>
              <a:ext cx="4588038" cy="769441"/>
              <a:chOff x="620060" y="1423518"/>
              <a:chExt cx="4588038" cy="769441"/>
            </a:xfrm>
          </p:grpSpPr>
          <p:sp>
            <p:nvSpPr>
              <p:cNvPr id="51" name="TextBox 19"/>
              <p:cNvSpPr txBox="1">
                <a:spLocks noChangeArrowheads="1"/>
              </p:cNvSpPr>
              <p:nvPr/>
            </p:nvSpPr>
            <p:spPr bwMode="auto">
              <a:xfrm>
                <a:off x="798847" y="1423518"/>
                <a:ext cx="440925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백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모형끼리 더하면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백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모형은 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53" name="모서리가 둥근 직사각형 52"/>
            <p:cNvSpPr/>
            <p:nvPr/>
          </p:nvSpPr>
          <p:spPr>
            <a:xfrm>
              <a:off x="4397296" y="2673645"/>
              <a:ext cx="4627670" cy="451919"/>
            </a:xfrm>
            <a:prstGeom prst="roundRect">
              <a:avLst>
                <a:gd name="adj" fmla="val 3142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48595" y="2679464"/>
            <a:ext cx="2735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</a:p>
        </p:txBody>
      </p:sp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8" t="35443" r="33705" b="36056"/>
          <a:stretch/>
        </p:blipFill>
        <p:spPr>
          <a:xfrm>
            <a:off x="406601" y="1597197"/>
            <a:ext cx="3615763" cy="3713727"/>
          </a:xfrm>
          <a:prstGeom prst="rect">
            <a:avLst/>
          </a:prstGeom>
        </p:spPr>
      </p:pic>
      <p:pic>
        <p:nvPicPr>
          <p:cNvPr id="29" name="그림 28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7" t="38206" r="4054" b="38766"/>
          <a:stretch/>
        </p:blipFill>
        <p:spPr>
          <a:xfrm>
            <a:off x="743323" y="1950954"/>
            <a:ext cx="1534223" cy="300054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13" y="2699579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타원 23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9" action="ppaction://hlinksldjump"/>
          </p:cNvPr>
          <p:cNvSpPr/>
          <p:nvPr/>
        </p:nvSpPr>
        <p:spPr>
          <a:xfrm>
            <a:off x="7416010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10" action="ppaction://hlinksldjump"/>
          </p:cNvPr>
          <p:cNvSpPr/>
          <p:nvPr/>
        </p:nvSpPr>
        <p:spPr>
          <a:xfrm>
            <a:off x="695038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99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625</Words>
  <Application>Microsoft Office PowerPoint</Application>
  <PresentationFormat>A4 용지(210x297mm)</PresentationFormat>
  <Paragraphs>151</Paragraphs>
  <Slides>17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굴림</vt:lpstr>
      <vt:lpstr>Arial</vt:lpstr>
      <vt:lpstr>나눔고딕</vt:lpstr>
      <vt:lpstr>맑은 고딕</vt:lpstr>
      <vt:lpstr>나눔고딕 ExtraBold</vt:lpstr>
      <vt:lpstr>나눔바른고딕</vt:lpstr>
      <vt:lpstr>Office 테마</vt:lpstr>
      <vt:lpstr>디자인 사용자 지정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곽수진</cp:lastModifiedBy>
  <cp:revision>432</cp:revision>
  <cp:lastPrinted>2017-11-29T06:47:03Z</cp:lastPrinted>
  <dcterms:created xsi:type="dcterms:W3CDTF">2016-11-16T23:53:02Z</dcterms:created>
  <dcterms:modified xsi:type="dcterms:W3CDTF">2018-10-04T04:32:14Z</dcterms:modified>
</cp:coreProperties>
</file>