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2"/>
  </p:notesMasterIdLst>
  <p:sldIdLst>
    <p:sldId id="256" r:id="rId4"/>
    <p:sldId id="257" r:id="rId5"/>
    <p:sldId id="258" r:id="rId6"/>
    <p:sldId id="273" r:id="rId7"/>
    <p:sldId id="272" r:id="rId8"/>
    <p:sldId id="259" r:id="rId9"/>
    <p:sldId id="267" r:id="rId10"/>
    <p:sldId id="268" r:id="rId11"/>
    <p:sldId id="276" r:id="rId12"/>
    <p:sldId id="277" r:id="rId13"/>
    <p:sldId id="274" r:id="rId14"/>
    <p:sldId id="260" r:id="rId15"/>
    <p:sldId id="269" r:id="rId16"/>
    <p:sldId id="270" r:id="rId17"/>
    <p:sldId id="282" r:id="rId18"/>
    <p:sldId id="283" r:id="rId19"/>
    <p:sldId id="280" r:id="rId20"/>
    <p:sldId id="262" r:id="rId21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23"/>
      <p:bold r:id="rId24"/>
    </p:embeddedFont>
    <p:embeddedFont>
      <p:font typeface="나눔바른고딕" panose="020B0603020101020101" pitchFamily="50" charset="-127"/>
      <p:regular r:id="rId25"/>
      <p:bold r:id="rId26"/>
    </p:embeddedFont>
    <p:embeddedFont>
      <p:font typeface="나눔고딕" panose="020D0604000000000000" pitchFamily="50" charset="-127"/>
      <p:regular r:id="rId27"/>
      <p:bold r:id="rId28"/>
    </p:embeddedFont>
    <p:embeddedFont>
      <p:font typeface="나눔고딕 ExtraBold" panose="020D0904000000000000" pitchFamily="50" charset="-127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0C8"/>
    <a:srgbClr val="F600C1"/>
    <a:srgbClr val="F501F5"/>
    <a:srgbClr val="FF01FF"/>
    <a:srgbClr val="FF01E1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888" y="-396"/>
      </p:cViewPr>
      <p:guideLst>
        <p:guide orient="horz" pos="482"/>
        <p:guide orient="horz" pos="3698"/>
        <p:guide orient="horz" pos="604"/>
        <p:guide orient="horz" pos="901"/>
        <p:guide orient="horz"/>
        <p:guide orient="horz" pos="160"/>
        <p:guide pos="585"/>
        <p:guide pos="5663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60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67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3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9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146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7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0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8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12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92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5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15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73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2018-01-12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9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3595678" y="3152969"/>
            <a:ext cx="5072098" cy="7080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spc="-300" dirty="0" smtClean="0">
                <a:latin typeface="나눔고딕 ExtraBold" pitchFamily="50" charset="-127"/>
                <a:ea typeface="나눔고딕 ExtraBold" pitchFamily="50" charset="-127"/>
              </a:rPr>
              <a:t>덧셈을  해  볼까요</a:t>
            </a:r>
            <a:r>
              <a:rPr lang="en-US" altLang="ko-KR" sz="3600" spc="-3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3600" spc="-300" dirty="0">
              <a:latin typeface="나눔고딕 ExtraBold" pitchFamily="50" charset="-127"/>
              <a:ea typeface="나눔고딕 ExtraBold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덧셈과 뺄셈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10~11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smtClean="0">
                <a:latin typeface="나눔고딕 ExtraBold" pitchFamily="50" charset="-127"/>
                <a:ea typeface="나눔고딕 ExtraBold" pitchFamily="50" charset="-127"/>
              </a:rPr>
              <a:t>』 6~7</a:t>
            </a:r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622320" y="1503198"/>
            <a:ext cx="3878291" cy="1320303"/>
            <a:chOff x="4622320" y="1798473"/>
            <a:chExt cx="3878291" cy="1320303"/>
          </a:xfrm>
        </p:grpSpPr>
        <p:grpSp>
          <p:nvGrpSpPr>
            <p:cNvPr id="2" name="그룹 1"/>
            <p:cNvGrpSpPr/>
            <p:nvPr/>
          </p:nvGrpSpPr>
          <p:grpSpPr>
            <a:xfrm>
              <a:off x="4658298" y="1798473"/>
              <a:ext cx="3842313" cy="769441"/>
              <a:chOff x="620060" y="1423518"/>
              <a:chExt cx="3842313" cy="769441"/>
            </a:xfrm>
          </p:grpSpPr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798848" y="1423518"/>
                <a:ext cx="36635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백 모형끼리 더하면 백 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4622320" y="2666857"/>
              <a:ext cx="3751291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673620" y="2382098"/>
            <a:ext cx="18243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847" y="24024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80592" y="1411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36638" y="-4624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73528" y="358647"/>
            <a:ext cx="429015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342+117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9" t="3333" r="32954" b="68166"/>
          <a:stretch/>
        </p:blipFill>
        <p:spPr>
          <a:xfrm>
            <a:off x="464203" y="1151997"/>
            <a:ext cx="3615763" cy="3713727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1" t="3333" r="4648" b="68166"/>
          <a:stretch/>
        </p:blipFill>
        <p:spPr>
          <a:xfrm>
            <a:off x="646232" y="1144519"/>
            <a:ext cx="1543044" cy="3713727"/>
          </a:xfrm>
          <a:prstGeom prst="rect">
            <a:avLst/>
          </a:prstGeom>
        </p:spPr>
      </p:pic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5513" y="1436777"/>
            <a:ext cx="8064500" cy="1025786"/>
            <a:chOff x="925513" y="2687727"/>
            <a:chExt cx="8064500" cy="1025786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925513" y="3249962"/>
              <a:ext cx="8064500" cy="4635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15199" y="2687727"/>
              <a:ext cx="3380155" cy="430887"/>
              <a:chOff x="620060" y="4330285"/>
              <a:chExt cx="3380155" cy="430887"/>
            </a:xfrm>
          </p:grpSpPr>
          <p:sp>
            <p:nvSpPr>
              <p:cNvPr id="53" name="TextBox 19"/>
              <p:cNvSpPr txBox="1">
                <a:spLocks noChangeArrowheads="1"/>
              </p:cNvSpPr>
              <p:nvPr/>
            </p:nvSpPr>
            <p:spPr bwMode="auto">
              <a:xfrm>
                <a:off x="782668" y="4330285"/>
                <a:ext cx="321754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342+117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620060" y="448110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002291" y="2014514"/>
            <a:ext cx="19658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015199" y="2727683"/>
            <a:ext cx="5056897" cy="430887"/>
            <a:chOff x="620060" y="5230361"/>
            <a:chExt cx="5056897" cy="430887"/>
          </a:xfrm>
        </p:grpSpPr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782668" y="5230361"/>
              <a:ext cx="48942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어림한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값과 계산한 값을 비교해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620060" y="538118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879" y="20220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80592" y="1411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36638" y="-4624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73528" y="358647"/>
            <a:ext cx="429015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342+117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57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5513" y="4188090"/>
            <a:ext cx="8064500" cy="1669984"/>
            <a:chOff x="925513" y="4188090"/>
            <a:chExt cx="8064500" cy="1669984"/>
          </a:xfrm>
        </p:grpSpPr>
        <p:grpSp>
          <p:nvGrpSpPr>
            <p:cNvPr id="3" name="그룹 2"/>
            <p:cNvGrpSpPr/>
            <p:nvPr/>
          </p:nvGrpSpPr>
          <p:grpSpPr>
            <a:xfrm>
              <a:off x="1010577" y="4188090"/>
              <a:ext cx="3836843" cy="430887"/>
              <a:chOff x="1431933" y="3645024"/>
              <a:chExt cx="3836843" cy="430887"/>
            </a:xfrm>
          </p:grpSpPr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1431933" y="379787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TextBox 19"/>
              <p:cNvSpPr txBox="1">
                <a:spLocks noChangeArrowheads="1"/>
              </p:cNvSpPr>
              <p:nvPr/>
            </p:nvSpPr>
            <p:spPr bwMode="auto">
              <a:xfrm>
                <a:off x="1571930" y="3645024"/>
                <a:ext cx="36968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eaLnBrk="1" latinLnBrk="1" hangingPunct="1"/>
                <a:r>
                  <a:rPr kumimoji="0" lang="ko-KR" altLang="en-US" sz="2200" b="1" dirty="0">
                    <a:latin typeface="나눔고딕" pitchFamily="50" charset="-127"/>
                  </a:rPr>
                  <a:t>계산하는 방법을 </a:t>
                </a:r>
                <a:r>
                  <a:rPr kumimoji="0" lang="ko-KR" altLang="en-US" sz="2200" b="1" dirty="0" smtClean="0">
                    <a:latin typeface="나눔고딕" pitchFamily="50" charset="-127"/>
                  </a:rPr>
                  <a:t>말해 보세요</a:t>
                </a:r>
                <a:r>
                  <a:rPr kumimoji="0" lang="en-US" altLang="ko-KR" sz="2200" b="1" dirty="0" smtClean="0">
                    <a:latin typeface="나눔고딕" pitchFamily="50" charset="-127"/>
                  </a:rPr>
                  <a:t>.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</p:grpSp>
        <p:sp>
          <p:nvSpPr>
            <p:cNvPr id="56" name="모서리가 둥근 직사각형 55"/>
            <p:cNvSpPr/>
            <p:nvPr/>
          </p:nvSpPr>
          <p:spPr>
            <a:xfrm>
              <a:off x="925513" y="4704041"/>
              <a:ext cx="8064500" cy="1154033"/>
            </a:xfrm>
            <a:prstGeom prst="roundRect">
              <a:avLst>
                <a:gd name="adj" fmla="val 1298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63613" y="4727059"/>
            <a:ext cx="59582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각 자리의 숫자를 맞추어 적습니다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일의 자리부터 더한 값을 적어 줍니다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십의 자리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백의 자리까지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차례대로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 줍니다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645" y="50723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037873" y="1509029"/>
            <a:ext cx="5475697" cy="430887"/>
            <a:chOff x="1431933" y="1389051"/>
            <a:chExt cx="5475697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562897" y="1389051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계산으로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 방법을 알아보세요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1431933" y="153929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1" name="그림 4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73528" y="358647"/>
            <a:ext cx="429015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342+117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t="3704" r="15874" b="80713"/>
          <a:stretch/>
        </p:blipFill>
        <p:spPr>
          <a:xfrm>
            <a:off x="1460313" y="1968491"/>
            <a:ext cx="7061129" cy="2030492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4169137" y="3489375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9 9 5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80" name="그림 7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804" y="35090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7447016" y="3137743"/>
            <a:ext cx="10393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=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475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24497" y="3489375"/>
            <a:ext cx="1142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7 8 6</a:t>
            </a:r>
            <a:endParaRPr lang="ko-KR" altLang="en-US" sz="2200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868" y="35090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84648" y="-4248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58" name="그룹 57"/>
          <p:cNvGrpSpPr/>
          <p:nvPr/>
        </p:nvGrpSpPr>
        <p:grpSpPr>
          <a:xfrm>
            <a:off x="1017661" y="1505566"/>
            <a:ext cx="2218376" cy="430887"/>
            <a:chOff x="993918" y="3079124"/>
            <a:chExt cx="2218376" cy="430887"/>
          </a:xfrm>
        </p:grpSpPr>
        <p:sp>
          <p:nvSpPr>
            <p:cNvPr id="59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200406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025" y="31844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702345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)+(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세 자리 수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32997" r="70622" b="59628"/>
          <a:stretch/>
        </p:blipFill>
        <p:spPr>
          <a:xfrm>
            <a:off x="997932" y="2642014"/>
            <a:ext cx="1682615" cy="960876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6" t="32997" r="46718" b="59628"/>
          <a:stretch/>
        </p:blipFill>
        <p:spPr>
          <a:xfrm>
            <a:off x="3885462" y="2642014"/>
            <a:ext cx="1347810" cy="960876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4" t="33724" r="24354" b="63080"/>
          <a:stretch/>
        </p:blipFill>
        <p:spPr>
          <a:xfrm>
            <a:off x="6353134" y="3185025"/>
            <a:ext cx="1166910" cy="416324"/>
          </a:xfrm>
          <a:prstGeom prst="rect">
            <a:avLst/>
          </a:prstGeom>
        </p:spPr>
      </p:pic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01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1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6357" y="3610494"/>
            <a:ext cx="8073656" cy="986048"/>
            <a:chOff x="916357" y="3610494"/>
            <a:chExt cx="8073656" cy="986048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916357" y="4144623"/>
              <a:ext cx="8073656" cy="451919"/>
            </a:xfrm>
            <a:prstGeom prst="roundRect">
              <a:avLst>
                <a:gd name="adj" fmla="val 2509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82153" y="3610494"/>
              <a:ext cx="3369363" cy="430887"/>
              <a:chOff x="620060" y="2320050"/>
              <a:chExt cx="3369363" cy="430887"/>
            </a:xfrm>
          </p:grpSpPr>
          <p:sp>
            <p:nvSpPr>
              <p:cNvPr id="68" name="TextBox 19"/>
              <p:cNvSpPr txBox="1">
                <a:spLocks noChangeArrowheads="1"/>
              </p:cNvSpPr>
              <p:nvPr/>
            </p:nvSpPr>
            <p:spPr bwMode="auto">
              <a:xfrm>
                <a:off x="770272" y="2320050"/>
                <a:ext cx="321915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어떻게 구할 수 있을까요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620060" y="247407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1" name="그룹 7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2" name="타원 7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이등변 삼각형 7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5" name="타원 7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87814" y="4151064"/>
            <a:ext cx="43652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282+105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계산하면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003" y="41618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921293" y="2406088"/>
            <a:ext cx="8073656" cy="972055"/>
            <a:chOff x="921293" y="2406088"/>
            <a:chExt cx="8073656" cy="972055"/>
          </a:xfrm>
        </p:grpSpPr>
        <p:grpSp>
          <p:nvGrpSpPr>
            <p:cNvPr id="64" name="그룹 63"/>
            <p:cNvGrpSpPr/>
            <p:nvPr/>
          </p:nvGrpSpPr>
          <p:grpSpPr>
            <a:xfrm>
              <a:off x="982153" y="2406088"/>
              <a:ext cx="3555311" cy="430887"/>
              <a:chOff x="620060" y="1423518"/>
              <a:chExt cx="3555311" cy="430887"/>
            </a:xfrm>
          </p:grpSpPr>
          <p:sp>
            <p:nvSpPr>
              <p:cNvPr id="65" name="TextBox 19"/>
              <p:cNvSpPr txBox="1">
                <a:spLocks noChangeArrowheads="1"/>
              </p:cNvSpPr>
              <p:nvPr/>
            </p:nvSpPr>
            <p:spPr bwMode="auto">
              <a:xfrm>
                <a:off x="770272" y="1423518"/>
                <a:ext cx="34050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무엇을 구하는 문제인가요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70" name="모서리가 둥근 직사각형 69"/>
            <p:cNvSpPr/>
            <p:nvPr/>
          </p:nvSpPr>
          <p:spPr>
            <a:xfrm>
              <a:off x="921293" y="2937375"/>
              <a:ext cx="8073656" cy="440768"/>
            </a:xfrm>
            <a:prstGeom prst="roundRect">
              <a:avLst>
                <a:gd name="adj" fmla="val 2720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87814" y="2947255"/>
            <a:ext cx="68925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비행기에 모두 몇 명이 탔는지 구하는 문제입니다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2" name="그림 8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003" y="29500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25513" y="4838500"/>
            <a:ext cx="8064500" cy="1032075"/>
            <a:chOff x="925513" y="4838500"/>
            <a:chExt cx="8064500" cy="1032075"/>
          </a:xfrm>
        </p:grpSpPr>
        <p:grpSp>
          <p:nvGrpSpPr>
            <p:cNvPr id="61" name="그룹 60"/>
            <p:cNvGrpSpPr/>
            <p:nvPr/>
          </p:nvGrpSpPr>
          <p:grpSpPr>
            <a:xfrm>
              <a:off x="999817" y="4838500"/>
              <a:ext cx="4244268" cy="430887"/>
              <a:chOff x="620060" y="3322173"/>
              <a:chExt cx="4244268" cy="430887"/>
            </a:xfrm>
          </p:grpSpPr>
          <p:sp>
            <p:nvSpPr>
              <p:cNvPr id="62" name="TextBox 19"/>
              <p:cNvSpPr txBox="1">
                <a:spLocks noChangeArrowheads="1"/>
              </p:cNvSpPr>
              <p:nvPr/>
            </p:nvSpPr>
            <p:spPr bwMode="auto">
              <a:xfrm>
                <a:off x="773143" y="3322173"/>
                <a:ext cx="409118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비행기에 모두 몇 명이 탔을까요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620060" y="347299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84" name="모서리가 둥근 직사각형 83"/>
            <p:cNvSpPr/>
            <p:nvPr/>
          </p:nvSpPr>
          <p:spPr>
            <a:xfrm>
              <a:off x="925513" y="5367023"/>
              <a:ext cx="8064500" cy="503552"/>
            </a:xfrm>
            <a:prstGeom prst="roundRect">
              <a:avLst>
                <a:gd name="adj" fmla="val 2509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987814" y="5403356"/>
            <a:ext cx="3725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282+105=387(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6" name="그림 8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003" y="54100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94795" y="416380"/>
            <a:ext cx="42794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문장으로 된 문제 </a:t>
            </a:r>
            <a:r>
              <a:rPr lang="ko-KR" altLang="en-US" sz="20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해결하기</a:t>
            </a:r>
            <a:endParaRPr lang="ko-KR" altLang="en-US" sz="20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3" name="그림 152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928761" y="1500493"/>
            <a:ext cx="8096206" cy="769441"/>
            <a:chOff x="993918" y="3079124"/>
            <a:chExt cx="8096206" cy="769441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88189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제주도로 가는 비행기에 어른이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282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어린이가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105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명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탔습니다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비행기에 모두 몇 명이 탔을까요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sp>
        <p:nvSpPr>
          <p:cNvPr id="41" name="타원 40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80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7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_x27011304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1" t="47758" r="-7213" b="-327"/>
          <a:stretch/>
        </p:blipFill>
        <p:spPr bwMode="auto">
          <a:xfrm>
            <a:off x="1019751" y="3787099"/>
            <a:ext cx="3095787" cy="13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_x27011304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9" r="13817" b="52570"/>
          <a:stretch/>
        </p:blipFill>
        <p:spPr bwMode="auto">
          <a:xfrm>
            <a:off x="1134198" y="2318854"/>
            <a:ext cx="2349170" cy="13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모서리가 둥근 직사각형 31"/>
          <p:cNvSpPr/>
          <p:nvPr/>
        </p:nvSpPr>
        <p:spPr>
          <a:xfrm>
            <a:off x="6416818" y="3478412"/>
            <a:ext cx="756729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1045374" y="2250354"/>
            <a:ext cx="3124755" cy="1369981"/>
          </a:xfrm>
          <a:prstGeom prst="roundRect">
            <a:avLst>
              <a:gd name="adj" fmla="val 9694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31466" y="1450876"/>
            <a:ext cx="7460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 모형을 보고 계산해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4544313" y="3481466"/>
            <a:ext cx="18966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123 + 245 = </a:t>
            </a:r>
            <a:endParaRPr lang="ko-KR" altLang="en-US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045375" y="3792532"/>
            <a:ext cx="3124755" cy="1369981"/>
          </a:xfrm>
          <a:prstGeom prst="roundRect">
            <a:avLst>
              <a:gd name="adj" fmla="val 9694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430466" y="3469263"/>
            <a:ext cx="756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368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359" y="35281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1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9" grpId="0" animBg="1"/>
      <p:bldP spid="14" grpId="0"/>
      <p:bldP spid="74" grpId="0"/>
      <p:bldP spid="34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이등변 삼각형 2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933426" y="1439337"/>
            <a:ext cx="69294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2. 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계산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해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61901" y="4469666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595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2132377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9 7 6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534518" y="3084091"/>
            <a:ext cx="957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6 7 9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83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958" y="3111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1711481" y="2251577"/>
            <a:ext cx="4996756" cy="2648975"/>
            <a:chOff x="1711481" y="2251577"/>
            <a:chExt cx="4996756" cy="2648975"/>
          </a:xfrm>
        </p:grpSpPr>
        <p:sp>
          <p:nvSpPr>
            <p:cNvPr id="30" name="직사각형 29"/>
            <p:cNvSpPr/>
            <p:nvPr/>
          </p:nvSpPr>
          <p:spPr>
            <a:xfrm>
              <a:off x="1711481" y="4469665"/>
              <a:ext cx="15959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493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+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102  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1736592" y="2251577"/>
              <a:ext cx="1353314" cy="769441"/>
              <a:chOff x="1736592" y="2251577"/>
              <a:chExt cx="1353314" cy="769441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2132377" y="2251577"/>
                <a:ext cx="9575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3 4 1</a:t>
                </a:r>
              </a:p>
              <a:p>
                <a:r>
                  <a:rPr lang="en-US" altLang="ko-KR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6 3 5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cxnSp>
            <p:nvCxnSpPr>
              <p:cNvPr id="32" name="직선 연결선 31"/>
              <p:cNvCxnSpPr/>
              <p:nvPr/>
            </p:nvCxnSpPr>
            <p:spPr>
              <a:xfrm>
                <a:off x="1793369" y="3021018"/>
                <a:ext cx="129653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직사각형 32"/>
              <p:cNvSpPr/>
              <p:nvPr/>
            </p:nvSpPr>
            <p:spPr>
              <a:xfrm>
                <a:off x="1736592" y="2576483"/>
                <a:ext cx="39578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＋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5138733" y="2251577"/>
              <a:ext cx="1353314" cy="769441"/>
              <a:chOff x="5138733" y="2251577"/>
              <a:chExt cx="1353314" cy="769441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5534518" y="2251577"/>
                <a:ext cx="9575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2 6 2</a:t>
                </a:r>
              </a:p>
              <a:p>
                <a:r>
                  <a:rPr lang="en-US" altLang="ko-KR" sz="2200" b="1" dirty="0" smtClean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4 1 7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cxnSp>
            <p:nvCxnSpPr>
              <p:cNvPr id="36" name="직선 연결선 35"/>
              <p:cNvCxnSpPr/>
              <p:nvPr/>
            </p:nvCxnSpPr>
            <p:spPr>
              <a:xfrm>
                <a:off x="5195510" y="3021018"/>
                <a:ext cx="129653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직사각형 36"/>
              <p:cNvSpPr/>
              <p:nvPr/>
            </p:nvSpPr>
            <p:spPr>
              <a:xfrm>
                <a:off x="5138733" y="2576483"/>
                <a:ext cx="39578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solidFill>
                      <a:prstClr val="black"/>
                    </a:solidFill>
                    <a:latin typeface="나눔고딕" pitchFamily="50" charset="-127"/>
                    <a:ea typeface="나눔고딕" pitchFamily="50" charset="-127"/>
                  </a:rPr>
                  <a:t>＋</a:t>
                </a:r>
                <a:endParaRPr lang="ko-KR" altLang="en-US" sz="2200" b="1" dirty="0">
                  <a:solidFill>
                    <a:srgbClr val="FF0000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1" name="직사각형 40"/>
            <p:cNvSpPr/>
            <p:nvPr/>
          </p:nvSpPr>
          <p:spPr>
            <a:xfrm>
              <a:off x="5112333" y="4469665"/>
              <a:ext cx="15959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231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+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657  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6562753" y="4469666"/>
            <a:ext cx="112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= 888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653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672" y="45252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3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8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926515" y="1438176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</a:t>
            </a:r>
            <a:r>
              <a:rPr lang="en-US" altLang="ko-KR" sz="2200" b="1" spc="22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수일이네 학교의 남학생은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428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명이고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여학생은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371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명입니다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수일이네 학교의 학생은 모두 몇 명일까요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66454" y="2406496"/>
            <a:ext cx="2714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428+371=799(</a:t>
            </a:r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이등변 삼각형 1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prstClr val="white"/>
                  </a:solidFill>
                </a:rPr>
                <a:t>     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이등변 삼각형 1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6984397" y="2403064"/>
            <a:ext cx="2005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명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408945" y="2406496"/>
            <a:ext cx="793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799</a:t>
            </a:r>
            <a:endParaRPr lang="en-US" altLang="ko-KR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801" y="24325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4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덧셈을 해 볼까요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2596" y="3147465"/>
            <a:ext cx="15954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395536" y="476672"/>
            <a:ext cx="28443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61811" y="2643182"/>
            <a:ext cx="5558335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받아올림이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없는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en-US" altLang="ko-KR" sz="3600" b="0" i="0" u="none" strike="noStrike" kern="1200" cap="none" spc="1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1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1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)+(</a:t>
            </a:r>
            <a:r>
              <a:rPr kumimoji="0" lang="ko-KR" altLang="en-US" sz="3600" b="0" i="0" u="none" strike="noStrike" kern="1200" cap="none" spc="1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세 자리 수</a:t>
            </a:r>
            <a:r>
              <a:rPr kumimoji="0" lang="en-US" altLang="ko-KR" sz="3600" b="0" i="0" u="none" strike="noStrike" kern="1200" cap="none" spc="1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1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의</a:t>
            </a:r>
            <a:endParaRPr kumimoji="0" lang="en-US" altLang="ko-KR" sz="3600" b="0" i="0" u="none" strike="noStrike" kern="1200" cap="none" spc="1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ko-KR" altLang="en-US" sz="3600" spc="-19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계산 결과를 어림하고</a:t>
            </a:r>
            <a:r>
              <a:rPr lang="en-US" altLang="ko-KR" sz="3600" spc="-19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-19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계산해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6" name="모서리가 둥근 직사각형 35"/>
          <p:cNvSpPr/>
          <p:nvPr/>
        </p:nvSpPr>
        <p:spPr>
          <a:xfrm>
            <a:off x="395536" y="476672"/>
            <a:ext cx="28443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3648" y="54868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덧셈을 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585" r="9193" b="57056"/>
          <a:stretch/>
        </p:blipFill>
        <p:spPr>
          <a:xfrm>
            <a:off x="1149425" y="1867070"/>
            <a:ext cx="7830197" cy="3043700"/>
          </a:xfrm>
          <a:prstGeom prst="rect">
            <a:avLst/>
          </a:prstGeom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037579" y="4869826"/>
            <a:ext cx="5474525" cy="430887"/>
            <a:chOff x="416496" y="2492896"/>
            <a:chExt cx="5474525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84760" y="2492896"/>
              <a:ext cx="53062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본 비행기는 어떤 특징이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416496" y="264533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1" name="모서리가 둥근 직사각형 90"/>
          <p:cNvSpPr/>
          <p:nvPr/>
        </p:nvSpPr>
        <p:spPr>
          <a:xfrm>
            <a:off x="931497" y="5409206"/>
            <a:ext cx="8058515" cy="4494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23115" y="5418469"/>
            <a:ext cx="56155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층까지 있어서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사람이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많이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636" y="54251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그룹 41"/>
          <p:cNvGrpSpPr/>
          <p:nvPr/>
        </p:nvGrpSpPr>
        <p:grpSpPr>
          <a:xfrm>
            <a:off x="949927" y="1395239"/>
            <a:ext cx="8194072" cy="430887"/>
            <a:chOff x="993918" y="3079124"/>
            <a:chExt cx="8194072" cy="430887"/>
          </a:xfrm>
        </p:grpSpPr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비행기에 모두 몇 명이 탈 수 있는지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9" t="2108" r="9193" b="83491"/>
          <a:stretch/>
        </p:blipFill>
        <p:spPr>
          <a:xfrm>
            <a:off x="6698916" y="1598174"/>
            <a:ext cx="2335327" cy="18764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4795" y="398932"/>
            <a:ext cx="4279471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비행기에 탈 수 있는 사람 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0" name="타원 3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" name="이등변 삼각형 4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이등변 삼각형 4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9" t="6667" r="36932" b="84080"/>
          <a:stretch/>
        </p:blipFill>
        <p:spPr>
          <a:xfrm>
            <a:off x="3846532" y="2296132"/>
            <a:ext cx="2852383" cy="120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922935" y="4318209"/>
            <a:ext cx="8308601" cy="1552366"/>
            <a:chOff x="922935" y="4318209"/>
            <a:chExt cx="8308601" cy="1552366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2935" y="4762579"/>
              <a:ext cx="8067077" cy="11079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1024811" y="4318209"/>
              <a:ext cx="8206725" cy="430887"/>
              <a:chOff x="416496" y="2644551"/>
              <a:chExt cx="8206725" cy="430887"/>
            </a:xfrm>
          </p:grpSpPr>
          <p:sp>
            <p:nvSpPr>
              <p:cNvPr id="62" name="TextBox 19"/>
              <p:cNvSpPr txBox="1">
                <a:spLocks noChangeArrowheads="1"/>
              </p:cNvSpPr>
              <p:nvPr/>
            </p:nvSpPr>
            <p:spPr bwMode="auto">
              <a:xfrm>
                <a:off x="564104" y="2644551"/>
                <a:ext cx="805911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어떻게 계산할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416496" y="280165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43071" y="3365110"/>
            <a:ext cx="8144058" cy="959395"/>
            <a:chOff x="943071" y="3365110"/>
            <a:chExt cx="8144058" cy="959395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43071" y="3845615"/>
              <a:ext cx="8058515" cy="4788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1026828" y="3365110"/>
              <a:ext cx="8060301" cy="430887"/>
              <a:chOff x="5619088" y="3293057"/>
              <a:chExt cx="8060301" cy="430887"/>
            </a:xfrm>
          </p:grpSpPr>
          <p:sp>
            <p:nvSpPr>
              <p:cNvPr id="68" name="TextBox 19"/>
              <p:cNvSpPr txBox="1">
                <a:spLocks noChangeArrowheads="1"/>
              </p:cNvSpPr>
              <p:nvPr/>
            </p:nvSpPr>
            <p:spPr bwMode="auto">
              <a:xfrm>
                <a:off x="5781093" y="3293057"/>
                <a:ext cx="789829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어떻게 구하면 되는지 식을 써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5619088" y="344838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37972" y="2372568"/>
            <a:ext cx="8090140" cy="959394"/>
            <a:chOff x="937972" y="2372568"/>
            <a:chExt cx="8090140" cy="959394"/>
          </a:xfrm>
        </p:grpSpPr>
        <p:sp>
          <p:nvSpPr>
            <p:cNvPr id="93" name="모서리가 둥근 직사각형 92"/>
            <p:cNvSpPr/>
            <p:nvPr/>
          </p:nvSpPr>
          <p:spPr>
            <a:xfrm>
              <a:off x="937972" y="2839115"/>
              <a:ext cx="8058515" cy="4928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17661" y="2372568"/>
              <a:ext cx="8010451" cy="430887"/>
              <a:chOff x="5619088" y="3293057"/>
              <a:chExt cx="8010451" cy="430887"/>
            </a:xfrm>
          </p:grpSpPr>
          <p:sp>
            <p:nvSpPr>
              <p:cNvPr id="64" name="TextBox 19"/>
              <p:cNvSpPr txBox="1">
                <a:spLocks noChangeArrowheads="1"/>
              </p:cNvSpPr>
              <p:nvPr/>
            </p:nvSpPr>
            <p:spPr bwMode="auto">
              <a:xfrm>
                <a:off x="5731243" y="3293057"/>
                <a:ext cx="789829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비행기에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모두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몇 명이 탈 수 있는지 어림해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619088" y="344838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36148" y="1347213"/>
            <a:ext cx="8058515" cy="984180"/>
            <a:chOff x="936148" y="1347213"/>
            <a:chExt cx="8058515" cy="984180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936148" y="1840124"/>
              <a:ext cx="8058515" cy="49126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1018089" y="1347213"/>
              <a:ext cx="7895973" cy="430887"/>
              <a:chOff x="427885" y="3307631"/>
              <a:chExt cx="7895973" cy="430887"/>
            </a:xfrm>
          </p:grpSpPr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603417" y="3307631"/>
                <a:ext cx="772044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비행기의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층과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층에는 각각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명이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탈 수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있다고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했나요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>
                <a:off x="427885" y="344838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1034373" y="1870315"/>
            <a:ext cx="66261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층에는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342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층에는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117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명이 탈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34374" y="2870095"/>
            <a:ext cx="44834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정도 탈 수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9792" y="3869617"/>
            <a:ext cx="26466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342+117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111" y="28767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287" y="18770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16769" y="4762579"/>
            <a:ext cx="80445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algn="just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342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모형으로 계산할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342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일의 자리부터 더하여 계산할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342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117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백의 자리부터 더하여 계산할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111" y="51078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111" y="38763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94795" y="398932"/>
            <a:ext cx="4279471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비행기에 탈 수 있는 사람 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이등변 삼각형 4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8" name="타원 4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이등변 삼각형 5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9" name="타원 78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0" name="타원 79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타원 8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타원 8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4" name="타원 8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62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94" grpId="0"/>
      <p:bldP spid="70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19827" y="3786411"/>
            <a:ext cx="8059554" cy="1278451"/>
            <a:chOff x="919827" y="3786411"/>
            <a:chExt cx="8059554" cy="1278451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919827" y="4315713"/>
              <a:ext cx="8059554" cy="7491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1006132" y="3786411"/>
              <a:ext cx="6365341" cy="430887"/>
              <a:chOff x="416496" y="3789040"/>
              <a:chExt cx="6365341" cy="430887"/>
            </a:xfrm>
          </p:grpSpPr>
          <p:sp>
            <p:nvSpPr>
              <p:cNvPr id="55" name="TextBox 19"/>
              <p:cNvSpPr txBox="1">
                <a:spLocks noChangeArrowheads="1"/>
              </p:cNvSpPr>
              <p:nvPr/>
            </p:nvSpPr>
            <p:spPr bwMode="auto">
              <a:xfrm>
                <a:off x="496142" y="3789040"/>
                <a:ext cx="62856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어림하여 계산하는 이유가 무엇이라고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생각하나요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416496" y="392706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32933" y="2659471"/>
            <a:ext cx="8097722" cy="971967"/>
            <a:chOff x="932933" y="2659471"/>
            <a:chExt cx="8097722" cy="971967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932933" y="3200550"/>
              <a:ext cx="8044960" cy="4308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1009310" y="2659471"/>
              <a:ext cx="8021345" cy="430887"/>
              <a:chOff x="5227984" y="2658776"/>
              <a:chExt cx="8021345" cy="430887"/>
            </a:xfrm>
          </p:grpSpPr>
          <p:sp>
            <p:nvSpPr>
              <p:cNvPr id="81" name="TextBox 19"/>
              <p:cNvSpPr txBox="1">
                <a:spLocks noChangeArrowheads="1"/>
              </p:cNvSpPr>
              <p:nvPr/>
            </p:nvSpPr>
            <p:spPr bwMode="auto">
              <a:xfrm>
                <a:off x="5327856" y="2658776"/>
                <a:ext cx="792147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어림하여 계산하면 정확한 값을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구할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9" name="Freeform 14"/>
              <p:cNvSpPr>
                <a:spLocks/>
              </p:cNvSpPr>
              <p:nvPr/>
            </p:nvSpPr>
            <p:spPr bwMode="auto">
              <a:xfrm>
                <a:off x="5227984" y="279894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939064" y="1511690"/>
            <a:ext cx="8257418" cy="989761"/>
            <a:chOff x="939064" y="1511690"/>
            <a:chExt cx="8257418" cy="989761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939064" y="2067992"/>
              <a:ext cx="8038804" cy="43345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009309" y="1511690"/>
              <a:ext cx="8187173" cy="430887"/>
              <a:chOff x="456372" y="2645128"/>
              <a:chExt cx="7973570" cy="430887"/>
            </a:xfrm>
          </p:grpSpPr>
          <p:sp>
            <p:nvSpPr>
              <p:cNvPr id="53" name="TextBox 19"/>
              <p:cNvSpPr txBox="1">
                <a:spLocks noChangeArrowheads="1"/>
              </p:cNvSpPr>
              <p:nvPr/>
            </p:nvSpPr>
            <p:spPr bwMode="auto">
              <a:xfrm>
                <a:off x="605971" y="2645128"/>
                <a:ext cx="782397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spc="-50" dirty="0">
                    <a:latin typeface="나눔고딕" pitchFamily="50" charset="-127"/>
                    <a:ea typeface="나눔고딕" pitchFamily="50" charset="-127"/>
                  </a:rPr>
                  <a:t>342</a:t>
                </a:r>
                <a:r>
                  <a:rPr lang="ko-KR" altLang="en-US" sz="2200" b="1" spc="-50" dirty="0">
                    <a:latin typeface="나눔고딕" pitchFamily="50" charset="-127"/>
                    <a:ea typeface="나눔고딕" pitchFamily="50" charset="-127"/>
                  </a:rPr>
                  <a:t>와 </a:t>
                </a:r>
                <a:r>
                  <a:rPr lang="en-US" altLang="ko-KR" sz="2200" b="1" spc="-50" dirty="0">
                    <a:latin typeface="나눔고딕" pitchFamily="50" charset="-127"/>
                    <a:ea typeface="나눔고딕" pitchFamily="50" charset="-127"/>
                  </a:rPr>
                  <a:t>117</a:t>
                </a:r>
                <a:r>
                  <a:rPr lang="ko-KR" altLang="en-US" sz="2200" b="1" spc="-50" dirty="0">
                    <a:latin typeface="나눔고딕" pitchFamily="50" charset="-127"/>
                    <a:ea typeface="나눔고딕" pitchFamily="50" charset="-127"/>
                  </a:rPr>
                  <a:t>을 각각 </a:t>
                </a:r>
                <a:r>
                  <a:rPr lang="en-US" altLang="ko-KR" sz="2200" b="1" spc="-50" dirty="0" smtClean="0">
                    <a:latin typeface="나눔고딕" pitchFamily="50" charset="-127"/>
                    <a:ea typeface="나눔고딕" pitchFamily="50" charset="-127"/>
                  </a:rPr>
                  <a:t>300</a:t>
                </a:r>
                <a:r>
                  <a:rPr lang="ko-KR" altLang="en-US" sz="2200" b="1" spc="-50" dirty="0">
                    <a:latin typeface="나눔고딕" pitchFamily="50" charset="-127"/>
                    <a:ea typeface="나눔고딕" pitchFamily="50" charset="-127"/>
                  </a:rPr>
                  <a:t>과 </a:t>
                </a:r>
                <a:r>
                  <a:rPr lang="en-US" altLang="ko-KR" sz="2200" b="1" spc="-50" dirty="0" smtClean="0">
                    <a:latin typeface="나눔고딕" pitchFamily="50" charset="-127"/>
                    <a:ea typeface="나눔고딕" pitchFamily="50" charset="-127"/>
                  </a:rPr>
                  <a:t>100</a:t>
                </a:r>
                <a:r>
                  <a:rPr lang="ko-KR" altLang="en-US" sz="2200" b="1" spc="-50" dirty="0">
                    <a:latin typeface="나눔고딕" pitchFamily="50" charset="-127"/>
                    <a:ea typeface="나눔고딕" pitchFamily="50" charset="-127"/>
                  </a:rPr>
                  <a:t>으로 </a:t>
                </a:r>
                <a:r>
                  <a:rPr lang="ko-KR" altLang="en-US" sz="2200" b="1" spc="-50" dirty="0" smtClean="0">
                    <a:latin typeface="나눔고딕" pitchFamily="50" charset="-127"/>
                    <a:ea typeface="나눔고딕" pitchFamily="50" charset="-127"/>
                  </a:rPr>
                  <a:t>어림하여 </a:t>
                </a:r>
                <a:r>
                  <a:rPr lang="ko-KR" altLang="en-US" sz="2200" b="1" spc="-50" dirty="0">
                    <a:latin typeface="나눔고딕" pitchFamily="50" charset="-127"/>
                    <a:ea typeface="나눔고딕" pitchFamily="50" charset="-127"/>
                  </a:rPr>
                  <a:t>계산하면 </a:t>
                </a:r>
                <a:r>
                  <a:rPr lang="ko-KR" altLang="en-US" sz="2200" b="1" spc="-50" dirty="0" smtClean="0">
                    <a:latin typeface="나눔고딕" pitchFamily="50" charset="-127"/>
                    <a:ea typeface="나눔고딕" pitchFamily="50" charset="-127"/>
                  </a:rPr>
                  <a:t>얼마인가요</a:t>
                </a:r>
                <a:r>
                  <a:rPr lang="en-US" altLang="ko-KR" sz="2200" b="1" spc="-50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spc="-5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auto">
              <a:xfrm>
                <a:off x="456372" y="280165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989716" y="2062601"/>
            <a:ext cx="1861024" cy="43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348" y="20759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989716" y="3194613"/>
            <a:ext cx="40235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정확한 값을 구할 수 없습니다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95" y="32072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989716" y="4305566"/>
            <a:ext cx="78192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계산을 하기 전에 계산 결과의 값을 예상할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계산을 하고 난 후 계산 결과가 맞았는지 확인을 할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486" y="44815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94795" y="398932"/>
            <a:ext cx="4279471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비행기에 탈 수 있는 사람 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7" name="타원 4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이등변 삼각형 4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타원 62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11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3894" y="1480528"/>
            <a:ext cx="8066119" cy="1662775"/>
            <a:chOff x="923894" y="1480528"/>
            <a:chExt cx="8066119" cy="1662775"/>
          </a:xfrm>
        </p:grpSpPr>
        <p:sp>
          <p:nvSpPr>
            <p:cNvPr id="95" name="모서리가 둥근 직사각형 94"/>
            <p:cNvSpPr/>
            <p:nvPr/>
          </p:nvSpPr>
          <p:spPr>
            <a:xfrm>
              <a:off x="923894" y="2035307"/>
              <a:ext cx="8066119" cy="1107996"/>
            </a:xfrm>
            <a:prstGeom prst="roundRect">
              <a:avLst>
                <a:gd name="adj" fmla="val 10236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016685" y="1480528"/>
              <a:ext cx="5189122" cy="430887"/>
              <a:chOff x="387113" y="4855512"/>
              <a:chExt cx="5189122" cy="430887"/>
            </a:xfrm>
          </p:grpSpPr>
          <p:sp>
            <p:nvSpPr>
              <p:cNvPr id="97" name="TextBox 19"/>
              <p:cNvSpPr txBox="1">
                <a:spLocks noChangeArrowheads="1"/>
              </p:cNvSpPr>
              <p:nvPr/>
            </p:nvSpPr>
            <p:spPr bwMode="auto">
              <a:xfrm>
                <a:off x="536073" y="4855512"/>
                <a:ext cx="504016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342+117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을 어떻게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계산할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5" name="Freeform 14"/>
              <p:cNvSpPr>
                <a:spLocks/>
              </p:cNvSpPr>
              <p:nvPr/>
            </p:nvSpPr>
            <p:spPr bwMode="auto">
              <a:xfrm>
                <a:off x="387113" y="501998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33206" y="3483029"/>
            <a:ext cx="8091760" cy="2368496"/>
            <a:chOff x="933206" y="3483029"/>
            <a:chExt cx="8091760" cy="2368496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933206" y="4355818"/>
              <a:ext cx="8056807" cy="1495707"/>
            </a:xfrm>
            <a:prstGeom prst="roundRect">
              <a:avLst>
                <a:gd name="adj" fmla="val 884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1011023" y="3483029"/>
              <a:ext cx="8013943" cy="769441"/>
              <a:chOff x="938568" y="3966099"/>
              <a:chExt cx="8013943" cy="769441"/>
            </a:xfrm>
          </p:grpSpPr>
          <p:sp>
            <p:nvSpPr>
              <p:cNvPr id="39" name="TextBox 19"/>
              <p:cNvSpPr txBox="1">
                <a:spLocks noChangeArrowheads="1"/>
              </p:cNvSpPr>
              <p:nvPr/>
            </p:nvSpPr>
            <p:spPr bwMode="auto">
              <a:xfrm>
                <a:off x="1089616" y="3966099"/>
                <a:ext cx="786289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342+117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을 백의 자리부터 계산하는 것이 좋을까요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아니면 일의 자리부터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계산하는 것이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좋을까요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938568" y="412777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985263" y="2035307"/>
            <a:ext cx="62584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300+100, 40+10, 2+7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차례대로 계산합니다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42+17, 300+100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차례대로 계산합니다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2+7, 40+10, 300+100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차례대로 계산합니다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35" y="23805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4" name="그림 4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94795" y="398932"/>
            <a:ext cx="4279471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비행기에 탈 수 있는 사람 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5263" y="4381087"/>
            <a:ext cx="80142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받아올림이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없으므로 백의 자리부터 하는 것이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좋을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받아올림이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없어도 일의 자리부터 하는 것이 좋을 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학년 때 그렇게 배웠습니다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spc="-50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받아올림이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없으므로 어디에서부터 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시작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해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 </a:t>
            </a:r>
            <a:r>
              <a:rPr lang="ko-KR" altLang="en-US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좋다고 생각합니다</a:t>
            </a:r>
            <a:r>
              <a:rPr lang="en-US" altLang="ko-KR" sz="2200" b="1" spc="-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491" y="49139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38624" y="3896987"/>
            <a:ext cx="8051389" cy="1022858"/>
            <a:chOff x="938624" y="3896987"/>
            <a:chExt cx="8051389" cy="1022858"/>
          </a:xfrm>
        </p:grpSpPr>
        <p:grpSp>
          <p:nvGrpSpPr>
            <p:cNvPr id="6" name="그룹 5"/>
            <p:cNvGrpSpPr/>
            <p:nvPr/>
          </p:nvGrpSpPr>
          <p:grpSpPr>
            <a:xfrm>
              <a:off x="1034381" y="3896987"/>
              <a:ext cx="5718937" cy="430887"/>
              <a:chOff x="1064568" y="3781130"/>
              <a:chExt cx="5718937" cy="430887"/>
            </a:xfrm>
          </p:grpSpPr>
          <p:sp>
            <p:nvSpPr>
              <p:cNvPr id="97" name="TextBox 19"/>
              <p:cNvSpPr txBox="1">
                <a:spLocks noChangeArrowheads="1"/>
              </p:cNvSpPr>
              <p:nvPr/>
            </p:nvSpPr>
            <p:spPr bwMode="auto">
              <a:xfrm>
                <a:off x="1227176" y="3781130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117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은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05" name="Freeform 14"/>
              <p:cNvSpPr>
                <a:spLocks/>
              </p:cNvSpPr>
              <p:nvPr/>
            </p:nvSpPr>
            <p:spPr bwMode="auto">
              <a:xfrm>
                <a:off x="1064568" y="393195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938624" y="4433127"/>
              <a:ext cx="8051389" cy="486718"/>
            </a:xfrm>
            <a:prstGeom prst="roundRect">
              <a:avLst>
                <a:gd name="adj" fmla="val 223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021497" y="4461043"/>
            <a:ext cx="7012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 모형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38624" y="2742016"/>
            <a:ext cx="8051389" cy="1036164"/>
            <a:chOff x="938624" y="2742016"/>
            <a:chExt cx="8051389" cy="1036164"/>
          </a:xfrm>
        </p:grpSpPr>
        <p:grpSp>
          <p:nvGrpSpPr>
            <p:cNvPr id="5" name="그룹 4"/>
            <p:cNvGrpSpPr/>
            <p:nvPr/>
          </p:nvGrpSpPr>
          <p:grpSpPr>
            <a:xfrm>
              <a:off x="1034381" y="2742016"/>
              <a:ext cx="5716066" cy="430887"/>
              <a:chOff x="1064568" y="1722844"/>
              <a:chExt cx="5716066" cy="430887"/>
            </a:xfrm>
          </p:grpSpPr>
          <p:sp>
            <p:nvSpPr>
              <p:cNvPr id="39" name="TextBox 19"/>
              <p:cNvSpPr txBox="1">
                <a:spLocks noChangeArrowheads="1"/>
              </p:cNvSpPr>
              <p:nvPr/>
            </p:nvSpPr>
            <p:spPr bwMode="auto">
              <a:xfrm>
                <a:off x="1224305" y="1722844"/>
                <a:ext cx="555632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342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는 수 모형으로 어떻게 놓을 수 있을까요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1064568" y="187686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92" name="모서리가 둥근 직사각형 91"/>
            <p:cNvSpPr/>
            <p:nvPr/>
          </p:nvSpPr>
          <p:spPr>
            <a:xfrm>
              <a:off x="938624" y="3291462"/>
              <a:ext cx="8051389" cy="486718"/>
            </a:xfrm>
            <a:prstGeom prst="roundRect">
              <a:avLst>
                <a:gd name="adj" fmla="val 223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008981" y="3317028"/>
            <a:ext cx="64189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백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십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 모형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개를 놓습니다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034381" y="2107197"/>
            <a:ext cx="4945021" cy="430887"/>
            <a:chOff x="1064568" y="1362804"/>
            <a:chExt cx="4945021" cy="430887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1224305" y="1362804"/>
              <a:ext cx="47852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342+117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을 수 모형으로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놓아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064568" y="15068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200" y="33260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reeform 6"/>
          <p:cNvSpPr>
            <a:spLocks/>
          </p:cNvSpPr>
          <p:nvPr/>
        </p:nvSpPr>
        <p:spPr bwMode="auto">
          <a:xfrm>
            <a:off x="674693" y="404813"/>
            <a:ext cx="3110498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3528" y="358647"/>
            <a:ext cx="429015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342+117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200" y="44677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그룹 46"/>
          <p:cNvGrpSpPr/>
          <p:nvPr/>
        </p:nvGrpSpPr>
        <p:grpSpPr>
          <a:xfrm>
            <a:off x="997059" y="1501957"/>
            <a:ext cx="8194072" cy="430887"/>
            <a:chOff x="993918" y="3079124"/>
            <a:chExt cx="8194072" cy="430887"/>
          </a:xfrm>
        </p:grpSpPr>
        <p:sp>
          <p:nvSpPr>
            <p:cNvPr id="50" name="TextBox 20"/>
            <p:cNvSpPr txBox="1">
              <a:spLocks noChangeArrowheads="1"/>
            </p:cNvSpPr>
            <p:nvPr/>
          </p:nvSpPr>
          <p:spPr bwMode="auto">
            <a:xfrm>
              <a:off x="1208232" y="3079124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342+117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을 어떻게 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8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622320" y="1503198"/>
            <a:ext cx="3878291" cy="1320303"/>
            <a:chOff x="4622320" y="1798473"/>
            <a:chExt cx="3878291" cy="1320303"/>
          </a:xfrm>
        </p:grpSpPr>
        <p:grpSp>
          <p:nvGrpSpPr>
            <p:cNvPr id="2" name="그룹 1"/>
            <p:cNvGrpSpPr/>
            <p:nvPr/>
          </p:nvGrpSpPr>
          <p:grpSpPr>
            <a:xfrm>
              <a:off x="4658298" y="1798473"/>
              <a:ext cx="3842313" cy="769441"/>
              <a:chOff x="620060" y="1423518"/>
              <a:chExt cx="3842313" cy="769441"/>
            </a:xfrm>
          </p:grpSpPr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798848" y="1423518"/>
                <a:ext cx="36635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일 모형끼리 더하면 일 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4622320" y="2666857"/>
              <a:ext cx="3751291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673620" y="2382098"/>
            <a:ext cx="18243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5016" y="23887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80592" y="1411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36638" y="-4624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673528" y="358647"/>
            <a:ext cx="429015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342+117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3333" r="76527" b="68166"/>
          <a:stretch/>
        </p:blipFill>
        <p:spPr>
          <a:xfrm>
            <a:off x="477851" y="1161522"/>
            <a:ext cx="3615763" cy="3713727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1" t="3333" r="26779" b="68166"/>
          <a:stretch/>
        </p:blipFill>
        <p:spPr>
          <a:xfrm>
            <a:off x="3153479" y="1154044"/>
            <a:ext cx="1063678" cy="3713727"/>
          </a:xfrm>
          <a:prstGeom prst="rect">
            <a:avLst/>
          </a:prstGeom>
        </p:spPr>
      </p:pic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5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이등변 삼각형 6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622320" y="1503198"/>
            <a:ext cx="3878291" cy="1320303"/>
            <a:chOff x="4622320" y="1798473"/>
            <a:chExt cx="3878291" cy="1320303"/>
          </a:xfrm>
        </p:grpSpPr>
        <p:grpSp>
          <p:nvGrpSpPr>
            <p:cNvPr id="2" name="그룹 1"/>
            <p:cNvGrpSpPr/>
            <p:nvPr/>
          </p:nvGrpSpPr>
          <p:grpSpPr>
            <a:xfrm>
              <a:off x="4658298" y="1798473"/>
              <a:ext cx="3842313" cy="769441"/>
              <a:chOff x="620060" y="1423518"/>
              <a:chExt cx="3842313" cy="769441"/>
            </a:xfrm>
          </p:grpSpPr>
          <p:sp>
            <p:nvSpPr>
              <p:cNvPr id="35" name="TextBox 19"/>
              <p:cNvSpPr txBox="1">
                <a:spLocks noChangeArrowheads="1"/>
              </p:cNvSpPr>
              <p:nvPr/>
            </p:nvSpPr>
            <p:spPr bwMode="auto">
              <a:xfrm>
                <a:off x="798848" y="1423518"/>
                <a:ext cx="36635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십 모형끼리 더하면 십 모형은 몇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620060" y="156753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4622320" y="2666857"/>
              <a:ext cx="3751291" cy="451919"/>
            </a:xfrm>
            <a:prstGeom prst="roundRect">
              <a:avLst>
                <a:gd name="adj" fmla="val 314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673619" y="2382098"/>
            <a:ext cx="19952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847" y="24024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80592" y="1411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36638" y="-4624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673528" y="358647"/>
            <a:ext cx="429015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342+117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을 어떻게 계산하면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되는지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알아보기</a:t>
            </a:r>
          </a:p>
        </p:txBody>
      </p:sp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t="3333" r="54439" b="68166"/>
          <a:stretch/>
        </p:blipFill>
        <p:spPr>
          <a:xfrm>
            <a:off x="532443" y="1151997"/>
            <a:ext cx="3615763" cy="3713727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0" t="3333" r="17440" b="68166"/>
          <a:stretch/>
        </p:blipFill>
        <p:spPr>
          <a:xfrm>
            <a:off x="2130745" y="1144519"/>
            <a:ext cx="1063678" cy="3713727"/>
          </a:xfrm>
          <a:prstGeom prst="rect">
            <a:avLst/>
          </a:prstGeom>
        </p:spPr>
      </p:pic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739</Words>
  <Application>Microsoft Office PowerPoint</Application>
  <PresentationFormat>A4 용지(210x297mm)</PresentationFormat>
  <Paragraphs>166</Paragraphs>
  <Slides>18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굴림</vt:lpstr>
      <vt:lpstr>Arial</vt:lpstr>
      <vt:lpstr>맑은 고딕</vt:lpstr>
      <vt:lpstr>나눔바른고딕</vt:lpstr>
      <vt:lpstr>나눔고딕</vt:lpstr>
      <vt:lpstr>나눔고딕 ExtraBold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401</cp:revision>
  <cp:lastPrinted>2017-11-28T02:47:36Z</cp:lastPrinted>
  <dcterms:created xsi:type="dcterms:W3CDTF">2016-11-16T23:53:02Z</dcterms:created>
  <dcterms:modified xsi:type="dcterms:W3CDTF">2018-01-12T05:16:38Z</dcterms:modified>
</cp:coreProperties>
</file>